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87" r:id="rId16"/>
    <p:sldId id="273" r:id="rId17"/>
    <p:sldId id="274" r:id="rId18"/>
    <p:sldId id="288"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4914" autoAdjust="0"/>
    <p:restoredTop sz="94660"/>
  </p:normalViewPr>
  <p:slideViewPr>
    <p:cSldViewPr>
      <p:cViewPr varScale="1">
        <p:scale>
          <a:sx n="90" d="100"/>
          <a:sy n="90" d="100"/>
        </p:scale>
        <p:origin x="-1032"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4.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2C22CF6D-093A-4FC7-8AD7-67915AA8B431}" type="datetimeFigureOut">
              <a:rPr lang="zh-CN" altLang="en-US" smtClean="0"/>
              <a:pPr/>
              <a:t>2015-5-17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A461A2F-1A75-4B99-BD35-B58AD953410E}"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C22CF6D-093A-4FC7-8AD7-67915AA8B431}" type="datetimeFigureOut">
              <a:rPr lang="zh-CN" altLang="en-US" smtClean="0"/>
              <a:pPr/>
              <a:t>2015-5-17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A461A2F-1A75-4B99-BD35-B58AD953410E}"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C22CF6D-093A-4FC7-8AD7-67915AA8B431}" type="datetimeFigureOut">
              <a:rPr lang="zh-CN" altLang="en-US" smtClean="0"/>
              <a:pPr/>
              <a:t>2015-5-17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A461A2F-1A75-4B99-BD35-B58AD953410E}" type="slidenum">
              <a:rPr lang="zh-CN" altLang="en-US" smtClean="0"/>
              <a:pPr/>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cSld name="1_标题幻灯片">
    <p:spTree>
      <p:nvGrpSpPr>
        <p:cNvPr id="1" name=""/>
        <p:cNvGrpSpPr/>
        <p:nvPr/>
      </p:nvGrpSpPr>
      <p:grpSpPr>
        <a:xfrm>
          <a:off x="0" y="0"/>
          <a:ext cx="0" cy="0"/>
          <a:chOff x="0" y="0"/>
          <a:chExt cx="0" cy="0"/>
        </a:xfrm>
      </p:grpSpPr>
      <p:pic>
        <p:nvPicPr>
          <p:cNvPr id="2" name="Picture 11" descr="封面横长条"/>
          <p:cNvPicPr>
            <a:picLocks noChangeAspect="1" noChangeArrowheads="1"/>
          </p:cNvPicPr>
          <p:nvPr userDrawn="1"/>
        </p:nvPicPr>
        <p:blipFill>
          <a:blip r:embed="rId2"/>
          <a:srcRect l="13448"/>
          <a:stretch>
            <a:fillRect/>
          </a:stretch>
        </p:blipFill>
        <p:spPr bwMode="auto">
          <a:xfrm>
            <a:off x="0" y="2395538"/>
            <a:ext cx="8459788" cy="1490662"/>
          </a:xfrm>
          <a:prstGeom prst="rect">
            <a:avLst/>
          </a:prstGeom>
          <a:noFill/>
          <a:ln w="9525">
            <a:noFill/>
            <a:miter lim="800000"/>
            <a:headEnd/>
            <a:tailEnd/>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274638"/>
            <a:ext cx="8229600" cy="5851525"/>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5" name="Rectangle 6"/>
          <p:cNvSpPr>
            <a:spLocks noGrp="1" noChangeArrowheads="1"/>
          </p:cNvSpPr>
          <p:nvPr>
            <p:ph type="sldNum" sz="quarter" idx="12"/>
          </p:nvPr>
        </p:nvSpPr>
        <p:spPr>
          <a:ln/>
        </p:spPr>
        <p:txBody>
          <a:bodyPr/>
          <a:lstStyle>
            <a:lvl1pPr>
              <a:defRPr/>
            </a:lvl1pPr>
          </a:lstStyle>
          <a:p>
            <a:pPr>
              <a:defRPr/>
            </a:pPr>
            <a:fld id="{A33FBB67-66D7-4740-89BD-4BDA4DA9BA57}" type="slidenum">
              <a:rPr lang="en-US" altLang="zh-CN"/>
              <a:pPr>
                <a:defRPr/>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C22CF6D-093A-4FC7-8AD7-67915AA8B431}" type="datetimeFigureOut">
              <a:rPr lang="zh-CN" altLang="en-US" smtClean="0"/>
              <a:pPr/>
              <a:t>2015-5-17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A461A2F-1A75-4B99-BD35-B58AD953410E}"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2C22CF6D-093A-4FC7-8AD7-67915AA8B431}" type="datetimeFigureOut">
              <a:rPr lang="zh-CN" altLang="en-US" smtClean="0"/>
              <a:pPr/>
              <a:t>2015-5-17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A461A2F-1A75-4B99-BD35-B58AD953410E}"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2C22CF6D-093A-4FC7-8AD7-67915AA8B431}" type="datetimeFigureOut">
              <a:rPr lang="zh-CN" altLang="en-US" smtClean="0"/>
              <a:pPr/>
              <a:t>2015-5-17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A461A2F-1A75-4B99-BD35-B58AD953410E}"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2C22CF6D-093A-4FC7-8AD7-67915AA8B431}" type="datetimeFigureOut">
              <a:rPr lang="zh-CN" altLang="en-US" smtClean="0"/>
              <a:pPr/>
              <a:t>2015-5-17</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7A461A2F-1A75-4B99-BD35-B58AD953410E}"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2C22CF6D-093A-4FC7-8AD7-67915AA8B431}" type="datetimeFigureOut">
              <a:rPr lang="zh-CN" altLang="en-US" smtClean="0"/>
              <a:pPr/>
              <a:t>2015-5-17</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A461A2F-1A75-4B99-BD35-B58AD953410E}"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2C22CF6D-093A-4FC7-8AD7-67915AA8B431}" type="datetimeFigureOut">
              <a:rPr lang="zh-CN" altLang="en-US" smtClean="0"/>
              <a:pPr/>
              <a:t>2015-5-17</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7A461A2F-1A75-4B99-BD35-B58AD953410E}"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2C22CF6D-093A-4FC7-8AD7-67915AA8B431}" type="datetimeFigureOut">
              <a:rPr lang="zh-CN" altLang="en-US" smtClean="0"/>
              <a:pPr/>
              <a:t>2015-5-17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A461A2F-1A75-4B99-BD35-B58AD953410E}"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2C22CF6D-093A-4FC7-8AD7-67915AA8B431}" type="datetimeFigureOut">
              <a:rPr lang="zh-CN" altLang="en-US" smtClean="0"/>
              <a:pPr/>
              <a:t>2015-5-17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A461A2F-1A75-4B99-BD35-B58AD953410E}"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22CF6D-093A-4FC7-8AD7-67915AA8B431}" type="datetimeFigureOut">
              <a:rPr lang="zh-CN" altLang="en-US" smtClean="0"/>
              <a:pPr/>
              <a:t>2015-5-17</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461A2F-1A75-4B99-BD35-B58AD953410E}"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hyperlink" Target="http://www.fec.com.cn/hzhb/u_whlyty/content.php3?id=3292&amp;subsortid="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6.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8.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slideLayout" Target="../slideLayouts/slideLayout13.xml"/><Relationship Id="rId1" Type="http://schemas.openxmlformats.org/officeDocument/2006/relationships/video" Target="file:///E:\&#20844;&#20851;&#39033;&#30446;\&#20844;&#21496;&#31649;&#29702;\&#28436;&#35762;&#39064;&#30446;&#65306;&#26032;&#23186;&#20307;&#19979;&#8220;&#30340;&#25972;&#21512;&#20256;&#25773;&#8221;\Write%20the%20Future.wmv"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slideLayout" Target="../slideLayouts/slideLayout7.xml"/><Relationship Id="rId1" Type="http://schemas.openxmlformats.org/officeDocument/2006/relationships/video" Target="file:///E:\&#20844;&#20851;&#39033;&#30446;\&#20844;&#21496;&#31649;&#29702;\&#28436;&#35762;&#39064;&#30446;&#65306;&#26032;&#23186;&#20307;&#19979;&#8220;&#30340;&#25972;&#21512;&#20256;&#25773;&#8221;\Write%20Your%20Headline%20-%20Write%20The%20Future.wmv"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4.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4.png"/><Relationship Id="rId18" Type="http://schemas.openxmlformats.org/officeDocument/2006/relationships/image" Target="../media/image19.jpe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png"/><Relationship Id="rId17" Type="http://schemas.openxmlformats.org/officeDocument/2006/relationships/image" Target="../media/image18.png"/><Relationship Id="rId2" Type="http://schemas.openxmlformats.org/officeDocument/2006/relationships/image" Target="../media/image3.png"/><Relationship Id="rId16" Type="http://schemas.openxmlformats.org/officeDocument/2006/relationships/image" Target="../media/image17.png"/><Relationship Id="rId1" Type="http://schemas.openxmlformats.org/officeDocument/2006/relationships/slideLayout" Target="../slideLayouts/slideLayout7.x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 Id="rId14" Type="http://schemas.openxmlformats.org/officeDocument/2006/relationships/image" Target="../media/image15.png"/></Relationships>
</file>

<file path=ppt/slides/_rels/slide5.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21.jpeg"/><Relationship Id="rId1" Type="http://schemas.openxmlformats.org/officeDocument/2006/relationships/slideLayout" Target="../slideLayouts/slideLayout7.xml"/><Relationship Id="rId4" Type="http://schemas.openxmlformats.org/officeDocument/2006/relationships/image" Target="../media/image23.jpeg"/></Relationships>
</file>

<file path=ppt/slides/_rels/slide9.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5"/>
          <p:cNvGrpSpPr>
            <a:grpSpLocks/>
          </p:cNvGrpSpPr>
          <p:nvPr/>
        </p:nvGrpSpPr>
        <p:grpSpPr bwMode="auto">
          <a:xfrm>
            <a:off x="0" y="0"/>
            <a:ext cx="9855200" cy="5943600"/>
            <a:chOff x="0" y="0"/>
            <a:chExt cx="6208" cy="3744"/>
          </a:xfrm>
        </p:grpSpPr>
        <p:pic>
          <p:nvPicPr>
            <p:cNvPr id="7173" name="Picture 2" descr="\\Itcenter\pctomac\PCtoMAC-OMIE\雜七雜八(jpg files for PSNT)\EIG_PPT\EIG_blnk.jpg"/>
            <p:cNvPicPr>
              <a:picLocks noChangeAspect="1" noChangeArrowheads="1"/>
            </p:cNvPicPr>
            <p:nvPr/>
          </p:nvPicPr>
          <p:blipFill>
            <a:blip r:embed="rId2"/>
            <a:srcRect l="9521" t="22461" r="1317"/>
            <a:stretch>
              <a:fillRect/>
            </a:stretch>
          </p:blipFill>
          <p:spPr bwMode="auto">
            <a:xfrm>
              <a:off x="0" y="0"/>
              <a:ext cx="5760" cy="3744"/>
            </a:xfrm>
            <a:prstGeom prst="rect">
              <a:avLst/>
            </a:prstGeom>
            <a:noFill/>
            <a:ln w="9525">
              <a:noFill/>
              <a:miter lim="800000"/>
              <a:headEnd/>
              <a:tailEnd/>
            </a:ln>
          </p:spPr>
        </p:pic>
        <p:sp>
          <p:nvSpPr>
            <p:cNvPr id="7174" name="Text Box 4"/>
            <p:cNvSpPr txBox="1">
              <a:spLocks noChangeArrowheads="1"/>
            </p:cNvSpPr>
            <p:nvPr/>
          </p:nvSpPr>
          <p:spPr bwMode="auto">
            <a:xfrm>
              <a:off x="428" y="1543"/>
              <a:ext cx="5780" cy="905"/>
            </a:xfrm>
            <a:prstGeom prst="rect">
              <a:avLst/>
            </a:prstGeom>
            <a:noFill/>
            <a:ln w="9525">
              <a:noFill/>
              <a:miter lim="800000"/>
              <a:headEnd/>
              <a:tailEnd/>
            </a:ln>
          </p:spPr>
          <p:txBody>
            <a:bodyPr wrap="none" lIns="94627" tIns="47314" rIns="94627" bIns="47314">
              <a:spAutoFit/>
            </a:bodyPr>
            <a:lstStyle/>
            <a:p>
              <a:pPr defTabSz="946150"/>
              <a:r>
                <a:rPr lang="zh-CN" altLang="en-US" sz="8800" b="1" dirty="0">
                  <a:solidFill>
                    <a:srgbClr val="FFFF00"/>
                  </a:solidFill>
                  <a:ea typeface="黑体" pitchFamily="49" charset="-122"/>
                </a:rPr>
                <a:t>新媒体 </a:t>
              </a:r>
              <a:r>
                <a:rPr lang="zh-CN" altLang="en-US" sz="6000" b="1" dirty="0">
                  <a:solidFill>
                    <a:srgbClr val="FFFF00"/>
                  </a:solidFill>
                  <a:ea typeface="黑体" pitchFamily="49" charset="-122"/>
                </a:rPr>
                <a:t>▪</a:t>
              </a:r>
              <a:r>
                <a:rPr lang="zh-CN" altLang="en-US" sz="8800" b="1" dirty="0">
                  <a:solidFill>
                    <a:srgbClr val="FFFF00"/>
                  </a:solidFill>
                  <a:ea typeface="黑体" pitchFamily="49" charset="-122"/>
                </a:rPr>
                <a:t> 新整合    </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20" name="矩形 1"/>
          <p:cNvSpPr>
            <a:spLocks noChangeArrowheads="1"/>
          </p:cNvSpPr>
          <p:nvPr/>
        </p:nvSpPr>
        <p:spPr bwMode="auto">
          <a:xfrm>
            <a:off x="0" y="5638800"/>
            <a:ext cx="9147175" cy="1006475"/>
          </a:xfrm>
          <a:prstGeom prst="rect">
            <a:avLst/>
          </a:prstGeom>
          <a:noFill/>
          <a:ln w="9525">
            <a:noFill/>
            <a:miter lim="800000"/>
            <a:headEnd/>
            <a:tailEnd/>
          </a:ln>
        </p:spPr>
        <p:txBody>
          <a:bodyPr>
            <a:spAutoFit/>
          </a:bodyPr>
          <a:lstStyle/>
          <a:p>
            <a:pPr algn="ctr">
              <a:lnSpc>
                <a:spcPct val="150000"/>
              </a:lnSpc>
            </a:pPr>
            <a:r>
              <a:rPr lang="zh-CN" altLang="en-US" sz="2000" b="1">
                <a:latin typeface="华文楷体" pitchFamily="2" charset="-122"/>
                <a:ea typeface="华文楷体" pitchFamily="2" charset="-122"/>
              </a:rPr>
              <a:t>传播特点：模仿标杆品牌的成功经验，照搬媒体应用，踩着脚印过桥</a:t>
            </a:r>
            <a:endParaRPr lang="en-US" altLang="zh-CN" sz="2000" b="1">
              <a:latin typeface="华文楷体" pitchFamily="2" charset="-122"/>
              <a:ea typeface="华文楷体" pitchFamily="2" charset="-122"/>
            </a:endParaRPr>
          </a:p>
          <a:p>
            <a:pPr algn="ctr">
              <a:lnSpc>
                <a:spcPct val="150000"/>
              </a:lnSpc>
            </a:pPr>
            <a:r>
              <a:rPr lang="zh-CN" altLang="en-US" sz="2000" b="1">
                <a:latin typeface="华文楷体" pitchFamily="2" charset="-122"/>
                <a:ea typeface="华文楷体" pitchFamily="2" charset="-122"/>
              </a:rPr>
              <a:t>局限性：盲目效仿、生搬硬套、与自身特点融合度不高，重形式而忽略本质</a:t>
            </a:r>
          </a:p>
        </p:txBody>
      </p:sp>
      <p:sp>
        <p:nvSpPr>
          <p:cNvPr id="3" name="矩形 2"/>
          <p:cNvSpPr/>
          <p:nvPr/>
        </p:nvSpPr>
        <p:spPr>
          <a:xfrm>
            <a:off x="811184" y="846155"/>
            <a:ext cx="4572032" cy="793487"/>
          </a:xfrm>
          <a:prstGeom prst="rect">
            <a:avLst/>
          </a:prstGeom>
          <a:effectLst>
            <a:reflection blurRad="6350" stA="50000" endA="300" endPos="55000" dir="5400000" sy="-100000" algn="bl" rotWithShape="0"/>
          </a:effectLst>
        </p:spPr>
        <p:txBody>
          <a:bodyPr>
            <a:spAutoFit/>
          </a:bodyPr>
          <a:lstStyle/>
          <a:p>
            <a:pPr>
              <a:lnSpc>
                <a:spcPct val="150000"/>
              </a:lnSpc>
              <a:defRPr/>
            </a:pPr>
            <a:r>
              <a:rPr lang="zh-CN" altLang="en-US" sz="3600" b="1" dirty="0">
                <a:solidFill>
                  <a:srgbClr val="C00000"/>
                </a:solidFill>
                <a:latin typeface="黑体" pitchFamily="49" charset="-122"/>
                <a:ea typeface="黑体" pitchFamily="49" charset="-122"/>
              </a:rPr>
              <a:t>标杆传播</a:t>
            </a:r>
          </a:p>
        </p:txBody>
      </p:sp>
      <p:sp>
        <p:nvSpPr>
          <p:cNvPr id="13322" name="矩形 3"/>
          <p:cNvSpPr>
            <a:spLocks noChangeArrowheads="1"/>
          </p:cNvSpPr>
          <p:nvPr/>
        </p:nvSpPr>
        <p:spPr bwMode="auto">
          <a:xfrm>
            <a:off x="2914650" y="1828800"/>
            <a:ext cx="4197350" cy="733425"/>
          </a:xfrm>
          <a:prstGeom prst="rect">
            <a:avLst/>
          </a:prstGeom>
          <a:noFill/>
          <a:ln w="9525">
            <a:noFill/>
            <a:miter lim="800000"/>
            <a:headEnd/>
            <a:tailEnd/>
          </a:ln>
        </p:spPr>
        <p:txBody>
          <a:bodyPr wrap="none">
            <a:spAutoFit/>
          </a:bodyPr>
          <a:lstStyle/>
          <a:p>
            <a:pPr>
              <a:lnSpc>
                <a:spcPct val="150000"/>
              </a:lnSpc>
            </a:pPr>
            <a:r>
              <a:rPr lang="en-US" altLang="zh-CN" sz="2000" b="1">
                <a:latin typeface="华文楷体" pitchFamily="2" charset="-122"/>
                <a:ea typeface="华文楷体" pitchFamily="2" charset="-122"/>
              </a:rPr>
              <a:t>——</a:t>
            </a:r>
            <a:r>
              <a:rPr lang="zh-CN" altLang="en-US" sz="2000" b="1">
                <a:latin typeface="华文楷体" pitchFamily="2" charset="-122"/>
                <a:ea typeface="华文楷体" pitchFamily="2" charset="-122"/>
              </a:rPr>
              <a:t>即所谓的</a:t>
            </a:r>
            <a:r>
              <a:rPr lang="zh-CN" altLang="en-US" sz="2800" b="1">
                <a:solidFill>
                  <a:srgbClr val="FF0000"/>
                </a:solidFill>
                <a:latin typeface="华文楷体" pitchFamily="2" charset="-122"/>
                <a:ea typeface="华文楷体" pitchFamily="2" charset="-122"/>
              </a:rPr>
              <a:t>“跟风式传播”</a:t>
            </a:r>
          </a:p>
        </p:txBody>
      </p:sp>
      <p:pic>
        <p:nvPicPr>
          <p:cNvPr id="13323" name="Picture 2" descr="http://campus.cyol.com/images/2010-05/24/xin_200507241008531775118.png">
            <a:hlinkClick r:id="rId2"/>
          </p:cNvPr>
          <p:cNvPicPr>
            <a:picLocks noChangeAspect="1" noChangeArrowheads="1"/>
          </p:cNvPicPr>
          <p:nvPr/>
        </p:nvPicPr>
        <p:blipFill>
          <a:blip r:embed="rId3" cstate="email"/>
          <a:srcRect/>
          <a:stretch>
            <a:fillRect/>
          </a:stretch>
        </p:blipFill>
        <p:spPr bwMode="auto">
          <a:xfrm>
            <a:off x="2360613" y="2457450"/>
            <a:ext cx="1843087" cy="1843088"/>
          </a:xfrm>
          <a:prstGeom prst="rect">
            <a:avLst/>
          </a:prstGeom>
          <a:noFill/>
          <a:ln w="9525">
            <a:noFill/>
            <a:miter lim="800000"/>
            <a:headEnd/>
            <a:tailEnd/>
          </a:ln>
        </p:spPr>
      </p:pic>
      <p:sp>
        <p:nvSpPr>
          <p:cNvPr id="7" name="矩形 6"/>
          <p:cNvSpPr/>
          <p:nvPr/>
        </p:nvSpPr>
        <p:spPr>
          <a:xfrm>
            <a:off x="4932363" y="2438400"/>
            <a:ext cx="2351087" cy="1662113"/>
          </a:xfrm>
          <a:prstGeom prst="rect">
            <a:avLst/>
          </a:prstGeom>
          <a:effectLst>
            <a:outerShdw blurRad="50800" dist="38100" dir="5400000" algn="t" rotWithShape="0">
              <a:prstClr val="black">
                <a:alpha val="40000"/>
              </a:prstClr>
            </a:outerShdw>
          </a:effectLst>
        </p:spPr>
        <p:txBody>
          <a:bodyPr wrap="none">
            <a:spAutoFit/>
          </a:bodyPr>
          <a:lstStyle/>
          <a:p>
            <a:pPr>
              <a:lnSpc>
                <a:spcPct val="150000"/>
              </a:lnSpc>
              <a:defRPr/>
            </a:pPr>
            <a:r>
              <a:rPr lang="zh-CN" altLang="en-US" sz="2000">
                <a:latin typeface="黑体" pitchFamily="49" charset="-122"/>
                <a:ea typeface="黑体" pitchFamily="49" charset="-122"/>
              </a:rPr>
              <a:t>效仿王老吉</a:t>
            </a:r>
            <a:endParaRPr lang="en-US" altLang="zh-CN" sz="2000">
              <a:latin typeface="黑体" pitchFamily="49" charset="-122"/>
              <a:ea typeface="黑体" pitchFamily="49" charset="-122"/>
            </a:endParaRPr>
          </a:p>
          <a:p>
            <a:pPr>
              <a:lnSpc>
                <a:spcPct val="150000"/>
              </a:lnSpc>
              <a:defRPr/>
            </a:pPr>
            <a:r>
              <a:rPr lang="zh-CN" altLang="en-US" sz="2400">
                <a:latin typeface="黑体" pitchFamily="49" charset="-122"/>
                <a:ea typeface="黑体" pitchFamily="49" charset="-122"/>
              </a:rPr>
              <a:t>王老吉，不上火</a:t>
            </a:r>
            <a:endParaRPr lang="en-US" altLang="zh-CN" sz="2400">
              <a:latin typeface="黑体" pitchFamily="49" charset="-122"/>
              <a:ea typeface="黑体" pitchFamily="49" charset="-122"/>
            </a:endParaRPr>
          </a:p>
          <a:p>
            <a:pPr>
              <a:lnSpc>
                <a:spcPct val="150000"/>
              </a:lnSpc>
              <a:defRPr/>
            </a:pPr>
            <a:r>
              <a:rPr lang="zh-CN" altLang="en-US" sz="2400" b="1">
                <a:solidFill>
                  <a:srgbClr val="FF9933"/>
                </a:solidFill>
                <a:latin typeface="黑体" pitchFamily="49" charset="-122"/>
                <a:ea typeface="黑体" pitchFamily="49" charset="-122"/>
              </a:rPr>
              <a:t>九龙斋，去油腻</a:t>
            </a:r>
          </a:p>
        </p:txBody>
      </p:sp>
      <p:grpSp>
        <p:nvGrpSpPr>
          <p:cNvPr id="2" name="组合 10"/>
          <p:cNvGrpSpPr>
            <a:grpSpLocks/>
          </p:cNvGrpSpPr>
          <p:nvPr/>
        </p:nvGrpSpPr>
        <p:grpSpPr bwMode="auto">
          <a:xfrm>
            <a:off x="2360613" y="4314825"/>
            <a:ext cx="2857500" cy="1285875"/>
            <a:chOff x="3360727" y="4600583"/>
            <a:chExt cx="2857520" cy="1785950"/>
          </a:xfrm>
        </p:grpSpPr>
        <p:sp>
          <p:nvSpPr>
            <p:cNvPr id="9" name="圆角矩形 8"/>
            <p:cNvSpPr/>
            <p:nvPr/>
          </p:nvSpPr>
          <p:spPr bwMode="auto">
            <a:xfrm>
              <a:off x="3360727" y="4600583"/>
              <a:ext cx="2428892" cy="1785950"/>
            </a:xfrm>
            <a:prstGeom prst="roundRect">
              <a:avLst/>
            </a:prstGeom>
            <a:solidFill>
              <a:srgbClr val="92D050"/>
            </a:solidFill>
            <a:ln w="9525" cap="flat" cmpd="sng" algn="ctr">
              <a:noFill/>
              <a:prstDash val="solid"/>
              <a:round/>
              <a:headEnd type="none" w="med" len="med"/>
              <a:tailEnd type="none" w="med" len="me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none">
              <a:spAutoFit/>
            </a:bodyPr>
            <a:lstStyle/>
            <a:p>
              <a:pPr defTabSz="946150">
                <a:lnSpc>
                  <a:spcPct val="150000"/>
                </a:lnSpc>
                <a:defRPr/>
              </a:pPr>
              <a:endParaRPr lang="zh-CN" altLang="en-US" sz="1900"/>
            </a:p>
          </p:txBody>
        </p:sp>
        <p:sp>
          <p:nvSpPr>
            <p:cNvPr id="16398" name="矩形 7"/>
            <p:cNvSpPr>
              <a:spLocks noChangeArrowheads="1"/>
            </p:cNvSpPr>
            <p:nvPr/>
          </p:nvSpPr>
          <p:spPr bwMode="auto">
            <a:xfrm>
              <a:off x="3432165" y="4672020"/>
              <a:ext cx="2786082" cy="1392208"/>
            </a:xfrm>
            <a:prstGeom prst="rect">
              <a:avLst/>
            </a:prstGeom>
            <a:noFill/>
            <a:ln w="9525">
              <a:noFill/>
              <a:miter lim="800000"/>
              <a:headEnd/>
              <a:tailEnd/>
            </a:ln>
          </p:spPr>
          <p:txBody>
            <a:bodyPr>
              <a:spAutoFit/>
            </a:bodyPr>
            <a:lstStyle/>
            <a:p>
              <a:pPr>
                <a:lnSpc>
                  <a:spcPct val="150000"/>
                </a:lnSpc>
              </a:pPr>
              <a:r>
                <a:rPr lang="en-US" altLang="zh-CN" sz="2400" b="1">
                  <a:solidFill>
                    <a:srgbClr val="000000"/>
                  </a:solidFill>
                  <a:latin typeface="黑体" pitchFamily="49" charset="-122"/>
                  <a:ea typeface="黑体" pitchFamily="49" charset="-122"/>
                </a:rPr>
                <a:t>xx</a:t>
              </a:r>
              <a:r>
                <a:rPr lang="zh-CN" altLang="en-US" sz="2400" b="1">
                  <a:solidFill>
                    <a:srgbClr val="000000"/>
                  </a:solidFill>
                  <a:latin typeface="黑体" pitchFamily="49" charset="-122"/>
                  <a:ea typeface="黑体" pitchFamily="49" charset="-122"/>
                </a:rPr>
                <a:t>酒对</a:t>
              </a:r>
              <a:r>
                <a:rPr lang="en-US" altLang="zh-CN" sz="2400" b="1">
                  <a:solidFill>
                    <a:srgbClr val="000000"/>
                  </a:solidFill>
                  <a:latin typeface="黑体" pitchFamily="49" charset="-122"/>
                  <a:ea typeface="黑体" pitchFamily="49" charset="-122"/>
                </a:rPr>
                <a:t>xx</a:t>
              </a:r>
              <a:r>
                <a:rPr lang="zh-CN" altLang="en-US" sz="2400" b="1">
                  <a:solidFill>
                    <a:srgbClr val="000000"/>
                  </a:solidFill>
                  <a:latin typeface="黑体" pitchFamily="49" charset="-122"/>
                  <a:ea typeface="黑体" pitchFamily="49" charset="-122"/>
                </a:rPr>
                <a:t>饮料</a:t>
              </a:r>
              <a:endParaRPr lang="en-US" altLang="zh-CN" sz="2400" b="1">
                <a:solidFill>
                  <a:srgbClr val="000000"/>
                </a:solidFill>
                <a:latin typeface="黑体" pitchFamily="49" charset="-122"/>
                <a:ea typeface="黑体" pitchFamily="49" charset="-122"/>
              </a:endParaRPr>
            </a:p>
            <a:p>
              <a:pPr>
                <a:lnSpc>
                  <a:spcPct val="150000"/>
                </a:lnSpc>
              </a:pPr>
              <a:r>
                <a:rPr lang="zh-CN" altLang="en-US" sz="2400" b="1">
                  <a:solidFill>
                    <a:srgbClr val="000000"/>
                  </a:solidFill>
                  <a:latin typeface="黑体" pitchFamily="49" charset="-122"/>
                  <a:ea typeface="黑体" pitchFamily="49" charset="-122"/>
                </a:rPr>
                <a:t>的跟风效仿</a:t>
              </a:r>
              <a:endParaRPr lang="zh-CN" altLang="en-US" sz="2400" b="1">
                <a:latin typeface="黑体" pitchFamily="49" charset="-122"/>
                <a:ea typeface="黑体" pitchFamily="49" charset="-122"/>
              </a:endParaRPr>
            </a:p>
          </p:txBody>
        </p:sp>
      </p:grpSp>
      <p:sp>
        <p:nvSpPr>
          <p:cNvPr id="10" name="TextBox 9"/>
          <p:cNvSpPr txBox="1"/>
          <p:nvPr/>
        </p:nvSpPr>
        <p:spPr>
          <a:xfrm>
            <a:off x="4932363" y="4314825"/>
            <a:ext cx="3571875" cy="1114425"/>
          </a:xfrm>
          <a:prstGeom prst="rect">
            <a:avLst/>
          </a:prstGeom>
          <a:noFill/>
          <a:effectLst>
            <a:outerShdw blurRad="50800" dist="38100" dir="5400000" algn="t" rotWithShape="0">
              <a:prstClr val="black">
                <a:alpha val="40000"/>
              </a:prstClr>
            </a:outerShdw>
          </a:effectLst>
        </p:spPr>
        <p:txBody>
          <a:bodyPr>
            <a:spAutoFit/>
          </a:bodyPr>
          <a:lstStyle/>
          <a:p>
            <a:pPr>
              <a:lnSpc>
                <a:spcPct val="150000"/>
              </a:lnSpc>
              <a:defRPr/>
            </a:pPr>
            <a:r>
              <a:rPr lang="zh-CN" altLang="en-US" sz="2400" b="1">
                <a:latin typeface="黑体" pitchFamily="49" charset="-122"/>
                <a:ea typeface="黑体" pitchFamily="49" charset="-122"/>
              </a:rPr>
              <a:t>偷菜游戏植入榨果汁</a:t>
            </a:r>
            <a:endParaRPr lang="en-US" altLang="zh-CN" sz="2400" b="1">
              <a:latin typeface="黑体" pitchFamily="49" charset="-122"/>
              <a:ea typeface="黑体" pitchFamily="49" charset="-122"/>
            </a:endParaRPr>
          </a:p>
          <a:p>
            <a:pPr>
              <a:lnSpc>
                <a:spcPct val="150000"/>
              </a:lnSpc>
              <a:defRPr/>
            </a:pPr>
            <a:r>
              <a:rPr lang="zh-CN" altLang="en-US" sz="2400" b="1">
                <a:solidFill>
                  <a:srgbClr val="FF9933"/>
                </a:solidFill>
                <a:latin typeface="黑体" pitchFamily="49" charset="-122"/>
                <a:ea typeface="黑体" pitchFamily="49" charset="-122"/>
              </a:rPr>
              <a:t>偷菜游戏植入酿酒</a:t>
            </a:r>
          </a:p>
        </p:txBody>
      </p:sp>
      <p:sp>
        <p:nvSpPr>
          <p:cNvPr id="13331" name="矩形 11"/>
          <p:cNvSpPr>
            <a:spLocks noChangeArrowheads="1"/>
          </p:cNvSpPr>
          <p:nvPr/>
        </p:nvSpPr>
        <p:spPr bwMode="auto">
          <a:xfrm>
            <a:off x="860425" y="2386013"/>
            <a:ext cx="946150" cy="549275"/>
          </a:xfrm>
          <a:prstGeom prst="rect">
            <a:avLst/>
          </a:prstGeom>
          <a:noFill/>
          <a:ln w="9525">
            <a:noFill/>
            <a:miter lim="800000"/>
            <a:headEnd/>
            <a:tailEnd/>
          </a:ln>
        </p:spPr>
        <p:txBody>
          <a:bodyPr wrap="none">
            <a:spAutoFit/>
          </a:bodyPr>
          <a:lstStyle/>
          <a:p>
            <a:pPr>
              <a:lnSpc>
                <a:spcPct val="150000"/>
              </a:lnSpc>
            </a:pPr>
            <a:r>
              <a:rPr lang="zh-CN" altLang="en-US" sz="2000" b="1">
                <a:latin typeface="华文楷体" pitchFamily="2" charset="-122"/>
                <a:ea typeface="华文楷体" pitchFamily="2" charset="-122"/>
              </a:rPr>
              <a:t>代表：</a:t>
            </a:r>
            <a:endParaRPr lang="en-US" altLang="zh-CN" sz="2000" b="1">
              <a:latin typeface="华文楷体" pitchFamily="2" charset="-122"/>
              <a:ea typeface="华文楷体" pitchFamily="2" charset="-122"/>
            </a:endParaRPr>
          </a:p>
        </p:txBody>
      </p:sp>
      <p:sp>
        <p:nvSpPr>
          <p:cNvPr id="16394" name="TextBox 12"/>
          <p:cNvSpPr txBox="1">
            <a:spLocks noChangeArrowheads="1"/>
          </p:cNvSpPr>
          <p:nvPr/>
        </p:nvSpPr>
        <p:spPr bwMode="auto">
          <a:xfrm>
            <a:off x="2895600" y="1079500"/>
            <a:ext cx="6248400" cy="825500"/>
          </a:xfrm>
          <a:prstGeom prst="rect">
            <a:avLst/>
          </a:prstGeom>
          <a:solidFill>
            <a:srgbClr val="F2F2F2"/>
          </a:solidFill>
          <a:ln w="9525">
            <a:noFill/>
            <a:miter lim="800000"/>
            <a:headEnd/>
            <a:tailEnd/>
          </a:ln>
        </p:spPr>
        <p:txBody>
          <a:bodyPr>
            <a:spAutoFit/>
          </a:bodyPr>
          <a:lstStyle/>
          <a:p>
            <a:pPr>
              <a:lnSpc>
                <a:spcPct val="150000"/>
              </a:lnSpc>
            </a:pPr>
            <a:r>
              <a:rPr lang="zh-CN" altLang="en-US" sz="1600" b="1">
                <a:solidFill>
                  <a:srgbClr val="6B6BCF"/>
                </a:solidFill>
              </a:rPr>
              <a:t>一样的高投入，天差地别的传播效果</a:t>
            </a:r>
            <a:endParaRPr lang="en-US" altLang="zh-CN" sz="1600" b="1">
              <a:solidFill>
                <a:srgbClr val="6B6BCF"/>
              </a:solidFill>
            </a:endParaRPr>
          </a:p>
          <a:p>
            <a:pPr>
              <a:lnSpc>
                <a:spcPct val="150000"/>
              </a:lnSpc>
            </a:pPr>
            <a:r>
              <a:rPr lang="zh-CN" altLang="en-US" sz="1600" b="1">
                <a:solidFill>
                  <a:srgbClr val="6B6BCF"/>
                </a:solidFill>
              </a:rPr>
              <a:t>人们永远只会记住第一个登陆月球的人</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322"/>
                                        </p:tgtEl>
                                        <p:attrNameLst>
                                          <p:attrName>style.visibility</p:attrName>
                                        </p:attrNameLst>
                                      </p:cBhvr>
                                      <p:to>
                                        <p:strVal val="visible"/>
                                      </p:to>
                                    </p:set>
                                    <p:animEffect transition="in" filter="fade">
                                      <p:cBhvr>
                                        <p:cTn id="7" dur="1000"/>
                                        <p:tgtEl>
                                          <p:spTgt spid="13322"/>
                                        </p:tgtEl>
                                      </p:cBhvr>
                                    </p:animEffect>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13320"/>
                                        </p:tgtEl>
                                        <p:attrNameLst>
                                          <p:attrName>style.visibility</p:attrName>
                                        </p:attrNameLst>
                                      </p:cBhvr>
                                      <p:to>
                                        <p:strVal val="visible"/>
                                      </p:to>
                                    </p:set>
                                    <p:anim to="" calcmode="lin" valueType="num">
                                      <p:cBhvr>
                                        <p:cTn id="12" dur="1" fill="hold"/>
                                        <p:tgtEl>
                                          <p:spTgt spid="13320"/>
                                        </p:tgtEl>
                                        <p:attrNameLst>
                                          <p:attrName/>
                                        </p:attrNameLst>
                                      </p:cBhvr>
                                    </p:anim>
                                  </p:childTnLst>
                                </p:cTn>
                              </p:par>
                              <p:par>
                                <p:cTn id="13" presetID="24" presetClass="entr" presetSubtype="0" fill="hold" nodeType="withEffect">
                                  <p:stCondLst>
                                    <p:cond delay="0"/>
                                  </p:stCondLst>
                                  <p:childTnLst>
                                    <p:set>
                                      <p:cBhvr>
                                        <p:cTn id="14" dur="1" fill="hold">
                                          <p:stCondLst>
                                            <p:cond delay="0"/>
                                          </p:stCondLst>
                                        </p:cTn>
                                        <p:tgtEl>
                                          <p:spTgt spid="13323"/>
                                        </p:tgtEl>
                                        <p:attrNameLst>
                                          <p:attrName>style.visibility</p:attrName>
                                        </p:attrNameLst>
                                      </p:cBhvr>
                                      <p:to>
                                        <p:strVal val="visible"/>
                                      </p:to>
                                    </p:set>
                                    <p:anim to="" calcmode="lin" valueType="num">
                                      <p:cBhvr>
                                        <p:cTn id="15" dur="1" fill="hold"/>
                                        <p:tgtEl>
                                          <p:spTgt spid="13323"/>
                                        </p:tgtEl>
                                        <p:attrNameLst>
                                          <p:attrName/>
                                        </p:attrNameLst>
                                      </p:cBhvr>
                                    </p:anim>
                                  </p:childTnLst>
                                </p:cTn>
                              </p:par>
                              <p:par>
                                <p:cTn id="16" presetID="24" presetClass="entr" presetSubtype="0"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 to="" calcmode="lin" valueType="num">
                                      <p:cBhvr>
                                        <p:cTn id="18" dur="1" fill="hold"/>
                                        <p:tgtEl>
                                          <p:spTgt spid="7"/>
                                        </p:tgtEl>
                                        <p:attrNameLst>
                                          <p:attrName/>
                                        </p:attrNameLst>
                                      </p:cBhvr>
                                    </p:anim>
                                  </p:childTnLst>
                                </p:cTn>
                              </p:par>
                              <p:par>
                                <p:cTn id="19" presetID="24" presetClass="entr" presetSubtype="0" fill="hold" nodeType="withEffect">
                                  <p:stCondLst>
                                    <p:cond delay="0"/>
                                  </p:stCondLst>
                                  <p:childTnLst>
                                    <p:set>
                                      <p:cBhvr>
                                        <p:cTn id="20" dur="1" fill="hold">
                                          <p:stCondLst>
                                            <p:cond delay="0"/>
                                          </p:stCondLst>
                                        </p:cTn>
                                        <p:tgtEl>
                                          <p:spTgt spid="2"/>
                                        </p:tgtEl>
                                        <p:attrNameLst>
                                          <p:attrName>style.visibility</p:attrName>
                                        </p:attrNameLst>
                                      </p:cBhvr>
                                      <p:to>
                                        <p:strVal val="visible"/>
                                      </p:to>
                                    </p:set>
                                    <p:anim to="" calcmode="lin" valueType="num">
                                      <p:cBhvr>
                                        <p:cTn id="21" dur="1" fill="hold"/>
                                        <p:tgtEl>
                                          <p:spTgt spid="2"/>
                                        </p:tgtEl>
                                        <p:attrNameLst>
                                          <p:attrName/>
                                        </p:attrNameLst>
                                      </p:cBhvr>
                                    </p:anim>
                                  </p:childTnLst>
                                </p:cTn>
                              </p:par>
                              <p:par>
                                <p:cTn id="22" presetID="24" presetClass="entr" presetSubtype="0" fill="hold" grpId="0" nodeType="withEffect">
                                  <p:stCondLst>
                                    <p:cond delay="0"/>
                                  </p:stCondLst>
                                  <p:childTnLst>
                                    <p:set>
                                      <p:cBhvr>
                                        <p:cTn id="23" dur="1" fill="hold">
                                          <p:stCondLst>
                                            <p:cond delay="0"/>
                                          </p:stCondLst>
                                        </p:cTn>
                                        <p:tgtEl>
                                          <p:spTgt spid="10"/>
                                        </p:tgtEl>
                                        <p:attrNameLst>
                                          <p:attrName>style.visibility</p:attrName>
                                        </p:attrNameLst>
                                      </p:cBhvr>
                                      <p:to>
                                        <p:strVal val="visible"/>
                                      </p:to>
                                    </p:set>
                                    <p:anim to="" calcmode="lin" valueType="num">
                                      <p:cBhvr>
                                        <p:cTn id="24" dur="1" fill="hold"/>
                                        <p:tgtEl>
                                          <p:spTgt spid="10"/>
                                        </p:tgtEl>
                                        <p:attrNameLst>
                                          <p:attrName/>
                                        </p:attrNameLst>
                                      </p:cBhvr>
                                    </p:anim>
                                  </p:childTnLst>
                                </p:cTn>
                              </p:par>
                              <p:par>
                                <p:cTn id="25" presetID="24" presetClass="entr" presetSubtype="0" fill="hold" grpId="0" nodeType="withEffect">
                                  <p:stCondLst>
                                    <p:cond delay="0"/>
                                  </p:stCondLst>
                                  <p:childTnLst>
                                    <p:set>
                                      <p:cBhvr>
                                        <p:cTn id="26" dur="1" fill="hold">
                                          <p:stCondLst>
                                            <p:cond delay="0"/>
                                          </p:stCondLst>
                                        </p:cTn>
                                        <p:tgtEl>
                                          <p:spTgt spid="13331"/>
                                        </p:tgtEl>
                                        <p:attrNameLst>
                                          <p:attrName>style.visibility</p:attrName>
                                        </p:attrNameLst>
                                      </p:cBhvr>
                                      <p:to>
                                        <p:strVal val="visible"/>
                                      </p:to>
                                    </p:set>
                                    <p:anim to="" calcmode="lin" valueType="num">
                                      <p:cBhvr>
                                        <p:cTn id="27" dur="1" fill="hold"/>
                                        <p:tgtEl>
                                          <p:spTgt spid="13331"/>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20" grpId="0"/>
      <p:bldP spid="13322" grpId="0"/>
      <p:bldP spid="7" grpId="0"/>
      <p:bldP spid="10" grpId="0"/>
      <p:bldP spid="1333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1003273" y="885806"/>
            <a:ext cx="3214710" cy="793487"/>
          </a:xfrm>
          <a:prstGeom prst="rect">
            <a:avLst/>
          </a:prstGeom>
          <a:effectLst>
            <a:reflection blurRad="6350" stA="50000" endA="300" endPos="55000" dir="5400000" sy="-100000" algn="bl" rotWithShape="0"/>
          </a:effectLst>
        </p:spPr>
        <p:txBody>
          <a:bodyPr>
            <a:spAutoFit/>
          </a:bodyPr>
          <a:lstStyle/>
          <a:p>
            <a:pPr>
              <a:lnSpc>
                <a:spcPct val="150000"/>
              </a:lnSpc>
              <a:defRPr/>
            </a:pPr>
            <a:r>
              <a:rPr lang="zh-CN" altLang="en-US" sz="3600" b="1" dirty="0">
                <a:solidFill>
                  <a:srgbClr val="C00000"/>
                </a:solidFill>
                <a:latin typeface="黑体" pitchFamily="49" charset="-122"/>
                <a:ea typeface="黑体" pitchFamily="49" charset="-122"/>
              </a:rPr>
              <a:t>散打传播</a:t>
            </a:r>
          </a:p>
        </p:txBody>
      </p:sp>
      <p:sp>
        <p:nvSpPr>
          <p:cNvPr id="38917" name="矩形 3"/>
          <p:cNvSpPr>
            <a:spLocks noChangeArrowheads="1"/>
          </p:cNvSpPr>
          <p:nvPr/>
        </p:nvSpPr>
        <p:spPr bwMode="auto">
          <a:xfrm>
            <a:off x="3146425" y="1814513"/>
            <a:ext cx="4197350" cy="733425"/>
          </a:xfrm>
          <a:prstGeom prst="rect">
            <a:avLst/>
          </a:prstGeom>
          <a:noFill/>
          <a:ln w="9525">
            <a:noFill/>
            <a:miter lim="800000"/>
            <a:headEnd/>
            <a:tailEnd/>
          </a:ln>
        </p:spPr>
        <p:txBody>
          <a:bodyPr wrap="none">
            <a:spAutoFit/>
          </a:bodyPr>
          <a:lstStyle/>
          <a:p>
            <a:pPr>
              <a:lnSpc>
                <a:spcPct val="150000"/>
              </a:lnSpc>
            </a:pPr>
            <a:r>
              <a:rPr lang="en-US" altLang="zh-CN" sz="2000" b="1">
                <a:latin typeface="华文楷体" pitchFamily="2" charset="-122"/>
                <a:ea typeface="华文楷体" pitchFamily="2" charset="-122"/>
              </a:rPr>
              <a:t>——</a:t>
            </a:r>
            <a:r>
              <a:rPr lang="zh-CN" altLang="en-US" sz="2000" b="1">
                <a:latin typeface="华文楷体" pitchFamily="2" charset="-122"/>
                <a:ea typeface="华文楷体" pitchFamily="2" charset="-122"/>
              </a:rPr>
              <a:t>即所谓的</a:t>
            </a:r>
            <a:r>
              <a:rPr lang="zh-CN" altLang="en-US" sz="2800" b="1">
                <a:solidFill>
                  <a:srgbClr val="FF0000"/>
                </a:solidFill>
                <a:latin typeface="华文楷体" pitchFamily="2" charset="-122"/>
                <a:ea typeface="华文楷体" pitchFamily="2" charset="-122"/>
              </a:rPr>
              <a:t>“拍脑门传播”</a:t>
            </a:r>
          </a:p>
        </p:txBody>
      </p:sp>
      <p:sp>
        <p:nvSpPr>
          <p:cNvPr id="38918" name="矩形 4"/>
          <p:cNvSpPr>
            <a:spLocks noChangeArrowheads="1"/>
          </p:cNvSpPr>
          <p:nvPr/>
        </p:nvSpPr>
        <p:spPr bwMode="auto">
          <a:xfrm>
            <a:off x="2819400" y="3109913"/>
            <a:ext cx="2149475" cy="733425"/>
          </a:xfrm>
          <a:prstGeom prst="rect">
            <a:avLst/>
          </a:prstGeom>
          <a:noFill/>
          <a:ln w="9525">
            <a:noFill/>
            <a:miter lim="800000"/>
            <a:headEnd/>
            <a:tailEnd/>
          </a:ln>
        </p:spPr>
        <p:txBody>
          <a:bodyPr wrap="none">
            <a:spAutoFit/>
          </a:bodyPr>
          <a:lstStyle/>
          <a:p>
            <a:pPr>
              <a:lnSpc>
                <a:spcPct val="150000"/>
              </a:lnSpc>
            </a:pPr>
            <a:r>
              <a:rPr lang="zh-CN" altLang="en-US" sz="2800" b="1">
                <a:solidFill>
                  <a:srgbClr val="000000"/>
                </a:solidFill>
                <a:latin typeface="黑体" pitchFamily="49" charset="-122"/>
                <a:ea typeface="黑体" pitchFamily="49" charset="-122"/>
              </a:rPr>
              <a:t>大多数企业 </a:t>
            </a:r>
          </a:p>
        </p:txBody>
      </p:sp>
      <p:sp>
        <p:nvSpPr>
          <p:cNvPr id="38919" name="矩形 5"/>
          <p:cNvSpPr>
            <a:spLocks noChangeArrowheads="1"/>
          </p:cNvSpPr>
          <p:nvPr/>
        </p:nvSpPr>
        <p:spPr bwMode="auto">
          <a:xfrm>
            <a:off x="1120775" y="2671763"/>
            <a:ext cx="946150" cy="549275"/>
          </a:xfrm>
          <a:prstGeom prst="rect">
            <a:avLst/>
          </a:prstGeom>
          <a:noFill/>
          <a:ln w="9525">
            <a:noFill/>
            <a:miter lim="800000"/>
            <a:headEnd/>
            <a:tailEnd/>
          </a:ln>
        </p:spPr>
        <p:txBody>
          <a:bodyPr wrap="none">
            <a:spAutoFit/>
          </a:bodyPr>
          <a:lstStyle/>
          <a:p>
            <a:pPr>
              <a:lnSpc>
                <a:spcPct val="150000"/>
              </a:lnSpc>
            </a:pPr>
            <a:r>
              <a:rPr lang="zh-CN" altLang="en-US" sz="2000" b="1">
                <a:latin typeface="华文楷体" pitchFamily="2" charset="-122"/>
                <a:ea typeface="华文楷体" pitchFamily="2" charset="-122"/>
              </a:rPr>
              <a:t>代表：</a:t>
            </a:r>
            <a:endParaRPr lang="en-US" altLang="zh-CN" sz="2000" b="1">
              <a:latin typeface="华文楷体" pitchFamily="2" charset="-122"/>
              <a:ea typeface="华文楷体" pitchFamily="2" charset="-122"/>
            </a:endParaRPr>
          </a:p>
        </p:txBody>
      </p:sp>
      <p:sp>
        <p:nvSpPr>
          <p:cNvPr id="38920" name="矩形 6"/>
          <p:cNvSpPr>
            <a:spLocks noChangeArrowheads="1"/>
          </p:cNvSpPr>
          <p:nvPr/>
        </p:nvSpPr>
        <p:spPr bwMode="auto">
          <a:xfrm>
            <a:off x="0" y="5181600"/>
            <a:ext cx="9144000" cy="869950"/>
          </a:xfrm>
          <a:prstGeom prst="rect">
            <a:avLst/>
          </a:prstGeom>
          <a:noFill/>
          <a:ln w="9525">
            <a:noFill/>
            <a:miter lim="800000"/>
            <a:headEnd/>
            <a:tailEnd/>
          </a:ln>
        </p:spPr>
        <p:txBody>
          <a:bodyPr>
            <a:spAutoFit/>
          </a:bodyPr>
          <a:lstStyle/>
          <a:p>
            <a:pPr algn="ctr">
              <a:lnSpc>
                <a:spcPct val="150000"/>
              </a:lnSpc>
            </a:pPr>
            <a:r>
              <a:rPr lang="zh-CN" altLang="en-US" sz="1700" b="1">
                <a:latin typeface="华文楷体" pitchFamily="2" charset="-122"/>
                <a:ea typeface="华文楷体" pitchFamily="2" charset="-122"/>
              </a:rPr>
              <a:t>传播特点：一类媒体蹲点，手法万变不离其中，策略只靠推理，目标只画蓝图</a:t>
            </a:r>
            <a:endParaRPr lang="en-US" altLang="zh-CN" sz="1700" b="1">
              <a:latin typeface="华文楷体" pitchFamily="2" charset="-122"/>
              <a:ea typeface="华文楷体" pitchFamily="2" charset="-122"/>
            </a:endParaRPr>
          </a:p>
          <a:p>
            <a:pPr algn="ctr">
              <a:lnSpc>
                <a:spcPct val="150000"/>
              </a:lnSpc>
            </a:pPr>
            <a:r>
              <a:rPr lang="zh-CN" altLang="en-US" sz="1700" b="1">
                <a:latin typeface="华文楷体" pitchFamily="2" charset="-122"/>
                <a:ea typeface="华文楷体" pitchFamily="2" charset="-122"/>
              </a:rPr>
              <a:t>局限性：传播手段单一，受众习惯需要培养、传播目标容易偏离、忙碌执行、无法评估效果</a:t>
            </a:r>
          </a:p>
        </p:txBody>
      </p:sp>
      <p:pic>
        <p:nvPicPr>
          <p:cNvPr id="38921" name="Picture 2" descr="C:\Users\TOSHIBA\Desktop\未命.gif"/>
          <p:cNvPicPr>
            <a:picLocks noChangeAspect="1" noChangeArrowheads="1" noCrop="1"/>
          </p:cNvPicPr>
          <p:nvPr/>
        </p:nvPicPr>
        <p:blipFill>
          <a:blip r:embed="rId2"/>
          <a:srcRect/>
          <a:stretch>
            <a:fillRect/>
          </a:stretch>
        </p:blipFill>
        <p:spPr bwMode="auto">
          <a:xfrm>
            <a:off x="5462588" y="2895600"/>
            <a:ext cx="1547812" cy="154781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8917"/>
                                        </p:tgtEl>
                                        <p:attrNameLst>
                                          <p:attrName>style.visibility</p:attrName>
                                        </p:attrNameLst>
                                      </p:cBhvr>
                                      <p:to>
                                        <p:strVal val="visible"/>
                                      </p:to>
                                    </p:set>
                                    <p:animEffect transition="in" filter="fade">
                                      <p:cBhvr>
                                        <p:cTn id="7" dur="1000"/>
                                        <p:tgtEl>
                                          <p:spTgt spid="38917"/>
                                        </p:tgtEl>
                                      </p:cBhvr>
                                    </p:animEffect>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8918"/>
                                        </p:tgtEl>
                                        <p:attrNameLst>
                                          <p:attrName>style.visibility</p:attrName>
                                        </p:attrNameLst>
                                      </p:cBhvr>
                                      <p:to>
                                        <p:strVal val="visible"/>
                                      </p:to>
                                    </p:set>
                                    <p:anim to="" calcmode="lin" valueType="num">
                                      <p:cBhvr>
                                        <p:cTn id="12" dur="1" fill="hold"/>
                                        <p:tgtEl>
                                          <p:spTgt spid="38918"/>
                                        </p:tgtEl>
                                        <p:attrNameLst>
                                          <p:attrName/>
                                        </p:attrNameLst>
                                      </p:cBhvr>
                                    </p:anim>
                                  </p:childTnLst>
                                </p:cTn>
                              </p:par>
                              <p:par>
                                <p:cTn id="13" presetID="24" presetClass="entr" presetSubtype="0" fill="hold" grpId="0" nodeType="withEffect">
                                  <p:stCondLst>
                                    <p:cond delay="0"/>
                                  </p:stCondLst>
                                  <p:childTnLst>
                                    <p:set>
                                      <p:cBhvr>
                                        <p:cTn id="14" dur="1" fill="hold">
                                          <p:stCondLst>
                                            <p:cond delay="0"/>
                                          </p:stCondLst>
                                        </p:cTn>
                                        <p:tgtEl>
                                          <p:spTgt spid="38919"/>
                                        </p:tgtEl>
                                        <p:attrNameLst>
                                          <p:attrName>style.visibility</p:attrName>
                                        </p:attrNameLst>
                                      </p:cBhvr>
                                      <p:to>
                                        <p:strVal val="visible"/>
                                      </p:to>
                                    </p:set>
                                    <p:anim to="" calcmode="lin" valueType="num">
                                      <p:cBhvr>
                                        <p:cTn id="15" dur="1" fill="hold"/>
                                        <p:tgtEl>
                                          <p:spTgt spid="38919"/>
                                        </p:tgtEl>
                                        <p:attrNameLst>
                                          <p:attrName/>
                                        </p:attrNameLst>
                                      </p:cBhvr>
                                    </p:anim>
                                  </p:childTnLst>
                                </p:cTn>
                              </p:par>
                              <p:par>
                                <p:cTn id="16" presetID="24" presetClass="entr" presetSubtype="0" fill="hold" grpId="0" nodeType="withEffect">
                                  <p:stCondLst>
                                    <p:cond delay="0"/>
                                  </p:stCondLst>
                                  <p:childTnLst>
                                    <p:set>
                                      <p:cBhvr>
                                        <p:cTn id="17" dur="1" fill="hold">
                                          <p:stCondLst>
                                            <p:cond delay="0"/>
                                          </p:stCondLst>
                                        </p:cTn>
                                        <p:tgtEl>
                                          <p:spTgt spid="38920"/>
                                        </p:tgtEl>
                                        <p:attrNameLst>
                                          <p:attrName>style.visibility</p:attrName>
                                        </p:attrNameLst>
                                      </p:cBhvr>
                                      <p:to>
                                        <p:strVal val="visible"/>
                                      </p:to>
                                    </p:set>
                                    <p:anim to="" calcmode="lin" valueType="num">
                                      <p:cBhvr>
                                        <p:cTn id="18" dur="1" fill="hold"/>
                                        <p:tgtEl>
                                          <p:spTgt spid="38920"/>
                                        </p:tgtEl>
                                        <p:attrNameLst>
                                          <p:attrName/>
                                        </p:attrNameLst>
                                      </p:cBhvr>
                                    </p:anim>
                                  </p:childTnLst>
                                </p:cTn>
                              </p:par>
                              <p:par>
                                <p:cTn id="19" presetID="24" presetClass="entr" presetSubtype="0" fill="hold" nodeType="withEffect">
                                  <p:stCondLst>
                                    <p:cond delay="0"/>
                                  </p:stCondLst>
                                  <p:childTnLst>
                                    <p:set>
                                      <p:cBhvr>
                                        <p:cTn id="20" dur="1" fill="hold">
                                          <p:stCondLst>
                                            <p:cond delay="0"/>
                                          </p:stCondLst>
                                        </p:cTn>
                                        <p:tgtEl>
                                          <p:spTgt spid="38921"/>
                                        </p:tgtEl>
                                        <p:attrNameLst>
                                          <p:attrName>style.visibility</p:attrName>
                                        </p:attrNameLst>
                                      </p:cBhvr>
                                      <p:to>
                                        <p:strVal val="visible"/>
                                      </p:to>
                                    </p:set>
                                    <p:anim to="" calcmode="lin" valueType="num">
                                      <p:cBhvr>
                                        <p:cTn id="21" dur="1" fill="hold"/>
                                        <p:tgtEl>
                                          <p:spTgt spid="38921"/>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7" grpId="0"/>
      <p:bldP spid="38918" grpId="0"/>
      <p:bldP spid="38919" grpId="0"/>
      <p:bldP spid="3892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0" y="990600"/>
            <a:ext cx="9144000" cy="1825625"/>
          </a:xfrm>
          <a:prstGeom prst="rect">
            <a:avLst/>
          </a:prstGeom>
          <a:solidFill>
            <a:schemeClr val="bg1">
              <a:lumMod val="85000"/>
            </a:schemeClr>
          </a:solidFill>
        </p:spPr>
        <p:txBody>
          <a:bodyPr anchor="ctr">
            <a:spAutoFit/>
          </a:bodyPr>
          <a:lstStyle/>
          <a:p>
            <a:pPr algn="ctr">
              <a:lnSpc>
                <a:spcPct val="150000"/>
              </a:lnSpc>
              <a:defRPr/>
            </a:pPr>
            <a:endParaRPr lang="zh-TW" altLang="en-US" sz="1900">
              <a:solidFill>
                <a:srgbClr val="000000"/>
              </a:solidFill>
            </a:endParaRPr>
          </a:p>
          <a:p>
            <a:pPr algn="ctr">
              <a:lnSpc>
                <a:spcPct val="150000"/>
              </a:lnSpc>
              <a:defRPr/>
            </a:pPr>
            <a:endParaRPr lang="zh-TW" altLang="en-US" sz="1900">
              <a:solidFill>
                <a:srgbClr val="000000"/>
              </a:solidFill>
            </a:endParaRPr>
          </a:p>
          <a:p>
            <a:pPr algn="ctr">
              <a:lnSpc>
                <a:spcPct val="150000"/>
              </a:lnSpc>
              <a:defRPr/>
            </a:pPr>
            <a:endParaRPr lang="zh-TW" altLang="en-US" sz="1900">
              <a:solidFill>
                <a:srgbClr val="000000"/>
              </a:solidFill>
            </a:endParaRPr>
          </a:p>
          <a:p>
            <a:pPr algn="ctr">
              <a:lnSpc>
                <a:spcPct val="150000"/>
              </a:lnSpc>
              <a:defRPr/>
            </a:pPr>
            <a:endParaRPr lang="zh-TW" altLang="en-US" sz="1900">
              <a:solidFill>
                <a:srgbClr val="000000"/>
              </a:solidFill>
            </a:endParaRPr>
          </a:p>
        </p:txBody>
      </p:sp>
      <p:pic>
        <p:nvPicPr>
          <p:cNvPr id="43013" name="Picture 5" descr="102H05D4-0a"/>
          <p:cNvPicPr>
            <a:picLocks noChangeAspect="1" noChangeArrowheads="1"/>
          </p:cNvPicPr>
          <p:nvPr/>
        </p:nvPicPr>
        <p:blipFill>
          <a:blip r:embed="rId2" cstate="email"/>
          <a:srcRect/>
          <a:stretch>
            <a:fillRect/>
          </a:stretch>
        </p:blipFill>
        <p:spPr bwMode="auto">
          <a:xfrm>
            <a:off x="2514600" y="2819400"/>
            <a:ext cx="4078288" cy="3021013"/>
          </a:xfrm>
          <a:prstGeom prst="rect">
            <a:avLst/>
          </a:prstGeom>
          <a:noFill/>
          <a:ln w="9525">
            <a:noFill/>
            <a:miter lim="800000"/>
            <a:headEnd/>
            <a:tailEnd/>
          </a:ln>
        </p:spPr>
      </p:pic>
      <p:sp>
        <p:nvSpPr>
          <p:cNvPr id="2" name="矩形 1"/>
          <p:cNvSpPr/>
          <p:nvPr/>
        </p:nvSpPr>
        <p:spPr>
          <a:xfrm>
            <a:off x="0" y="1371600"/>
            <a:ext cx="9144000" cy="1006475"/>
          </a:xfrm>
          <a:prstGeom prst="rect">
            <a:avLst/>
          </a:prstGeom>
          <a:solidFill>
            <a:srgbClr val="FFFF00"/>
          </a:solidFill>
        </p:spPr>
        <p:txBody>
          <a:bodyPr>
            <a:spAutoFit/>
          </a:bodyPr>
          <a:lstStyle/>
          <a:p>
            <a:pPr algn="ctr">
              <a:lnSpc>
                <a:spcPct val="150000"/>
              </a:lnSpc>
              <a:defRPr/>
            </a:pPr>
            <a:r>
              <a:rPr lang="zh-CN" altLang="en-US" sz="4000" b="1">
                <a:solidFill>
                  <a:srgbClr val="FF0000"/>
                </a:solidFill>
                <a:effectLst>
                  <a:outerShdw blurRad="38100" dist="38100" dir="2700000" algn="tl">
                    <a:srgbClr val="000000"/>
                  </a:outerShdw>
                </a:effectLst>
                <a:latin typeface="黑体" pitchFamily="49" charset="-122"/>
                <a:ea typeface="黑体" pitchFamily="49" charset="-122"/>
              </a:rPr>
              <a:t>新媒体下怎样传播最具品牌生命力？</a:t>
            </a:r>
          </a:p>
        </p:txBody>
      </p:sp>
      <p:sp>
        <p:nvSpPr>
          <p:cNvPr id="43015" name="矩形 3"/>
          <p:cNvSpPr>
            <a:spLocks noChangeArrowheads="1"/>
          </p:cNvSpPr>
          <p:nvPr/>
        </p:nvSpPr>
        <p:spPr bwMode="auto">
          <a:xfrm>
            <a:off x="304800" y="5257800"/>
            <a:ext cx="8534400" cy="1006475"/>
          </a:xfrm>
          <a:prstGeom prst="rect">
            <a:avLst/>
          </a:prstGeom>
          <a:noFill/>
          <a:ln w="9525">
            <a:noFill/>
            <a:miter lim="800000"/>
            <a:headEnd/>
            <a:tailEnd/>
          </a:ln>
        </p:spPr>
        <p:txBody>
          <a:bodyPr>
            <a:spAutoFit/>
          </a:bodyPr>
          <a:lstStyle/>
          <a:p>
            <a:pPr algn="ctr">
              <a:lnSpc>
                <a:spcPct val="150000"/>
              </a:lnSpc>
              <a:buFont typeface="Arial" charset="0"/>
              <a:buChar char="•"/>
            </a:pPr>
            <a:r>
              <a:rPr lang="zh-CN" altLang="en-US" sz="2000" b="1">
                <a:latin typeface="华文楷体" pitchFamily="2" charset="-122"/>
                <a:ea typeface="华文楷体" pitchFamily="2" charset="-122"/>
              </a:rPr>
              <a:t>品牌力决定产品的市场地位，塑造长盛不衰的强势品牌是众多企业的梦想</a:t>
            </a:r>
            <a:endParaRPr lang="en-US" altLang="zh-CN" sz="2000" b="1">
              <a:latin typeface="华文楷体" pitchFamily="2" charset="-122"/>
              <a:ea typeface="华文楷体" pitchFamily="2" charset="-122"/>
            </a:endParaRPr>
          </a:p>
          <a:p>
            <a:pPr algn="ctr">
              <a:lnSpc>
                <a:spcPct val="150000"/>
              </a:lnSpc>
              <a:buFont typeface="Arial" charset="0"/>
              <a:buChar char="•"/>
            </a:pPr>
            <a:r>
              <a:rPr lang="zh-CN" altLang="en-US" sz="2000" b="1">
                <a:latin typeface="华文楷体" pitchFamily="2" charset="-122"/>
                <a:ea typeface="华文楷体" pitchFamily="2" charset="-122"/>
              </a:rPr>
              <a:t>为什么百年品牌十分罕见，更多的是昙花一现的品牌流星呢？</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Bottom)">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43015"/>
                                        </p:tgtEl>
                                        <p:attrNameLst>
                                          <p:attrName>style.visibility</p:attrName>
                                        </p:attrNameLst>
                                      </p:cBhvr>
                                      <p:to>
                                        <p:strVal val="visible"/>
                                      </p:to>
                                    </p:set>
                                    <p:anim to="" calcmode="lin" valueType="num">
                                      <p:cBhvr>
                                        <p:cTn id="12" dur="1" fill="hold"/>
                                        <p:tgtEl>
                                          <p:spTgt spid="43015"/>
                                        </p:tgtEl>
                                        <p:attrNameLst>
                                          <p:attrName/>
                                        </p:attrNameLst>
                                      </p:cBhvr>
                                    </p:anim>
                                  </p:childTnLst>
                                </p:cTn>
                              </p:par>
                              <p:par>
                                <p:cTn id="13" presetID="24" presetClass="entr" presetSubtype="0" fill="hold" nodeType="withEffect">
                                  <p:stCondLst>
                                    <p:cond delay="0"/>
                                  </p:stCondLst>
                                  <p:childTnLst>
                                    <p:set>
                                      <p:cBhvr>
                                        <p:cTn id="14" dur="1" fill="hold">
                                          <p:stCondLst>
                                            <p:cond delay="0"/>
                                          </p:stCondLst>
                                        </p:cTn>
                                        <p:tgtEl>
                                          <p:spTgt spid="43013"/>
                                        </p:tgtEl>
                                        <p:attrNameLst>
                                          <p:attrName>style.visibility</p:attrName>
                                        </p:attrNameLst>
                                      </p:cBhvr>
                                      <p:to>
                                        <p:strVal val="visible"/>
                                      </p:to>
                                    </p:set>
                                    <p:anim to="" calcmode="lin" valueType="num">
                                      <p:cBhvr>
                                        <p:cTn id="15" dur="1" fill="hold"/>
                                        <p:tgtEl>
                                          <p:spTgt spid="43013"/>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301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任意多边形 11"/>
          <p:cNvSpPr>
            <a:spLocks/>
          </p:cNvSpPr>
          <p:nvPr/>
        </p:nvSpPr>
        <p:spPr bwMode="auto">
          <a:xfrm>
            <a:off x="82164" y="733238"/>
            <a:ext cx="9130581" cy="6119999"/>
          </a:xfrm>
          <a:custGeom>
            <a:avLst/>
            <a:gdLst>
              <a:gd name="connsiteX0" fmla="*/ 8383979 w 8455231"/>
              <a:gd name="connsiteY0" fmla="*/ 1640348 h 5428577"/>
              <a:gd name="connsiteX1" fmla="*/ 8383979 w 8455231"/>
              <a:gd name="connsiteY1" fmla="*/ 1640348 h 5428577"/>
              <a:gd name="connsiteX2" fmla="*/ 4619501 w 8455231"/>
              <a:gd name="connsiteY2" fmla="*/ 25304 h 5428577"/>
              <a:gd name="connsiteX3" fmla="*/ 2802576 w 8455231"/>
              <a:gd name="connsiteY3" fmla="*/ 13429 h 5428577"/>
              <a:gd name="connsiteX4" fmla="*/ 2838202 w 8455231"/>
              <a:gd name="connsiteY4" fmla="*/ 1553 h 5428577"/>
              <a:gd name="connsiteX5" fmla="*/ 2861953 w 8455231"/>
              <a:gd name="connsiteY5" fmla="*/ 1553 h 5428577"/>
              <a:gd name="connsiteX6" fmla="*/ 0 w 8455231"/>
              <a:gd name="connsiteY6" fmla="*/ 1652224 h 5428577"/>
              <a:gd name="connsiteX7" fmla="*/ 1579418 w 8455231"/>
              <a:gd name="connsiteY7" fmla="*/ 3101013 h 5428577"/>
              <a:gd name="connsiteX8" fmla="*/ 3526971 w 8455231"/>
              <a:gd name="connsiteY8" fmla="*/ 4549803 h 5428577"/>
              <a:gd name="connsiteX9" fmla="*/ 4310743 w 8455231"/>
              <a:gd name="connsiteY9" fmla="*/ 5416701 h 5428577"/>
              <a:gd name="connsiteX10" fmla="*/ 8455231 w 8455231"/>
              <a:gd name="connsiteY10" fmla="*/ 5428577 h 5428577"/>
              <a:gd name="connsiteX11" fmla="*/ 8443356 w 8455231"/>
              <a:gd name="connsiteY11" fmla="*/ 1652224 h 5428577"/>
              <a:gd name="connsiteX12" fmla="*/ 8383979 w 8455231"/>
              <a:gd name="connsiteY12" fmla="*/ 1640348 h 5428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455231" h="5428577">
                <a:moveTo>
                  <a:pt x="8383979" y="1640348"/>
                </a:moveTo>
                <a:lnTo>
                  <a:pt x="8383979" y="1640348"/>
                </a:lnTo>
                <a:cubicBezTo>
                  <a:pt x="7129771" y="1100562"/>
                  <a:pt x="5984934" y="25304"/>
                  <a:pt x="4619501" y="25304"/>
                </a:cubicBezTo>
                <a:lnTo>
                  <a:pt x="2802576" y="13429"/>
                </a:lnTo>
                <a:cubicBezTo>
                  <a:pt x="2790059" y="13262"/>
                  <a:pt x="2825927" y="4008"/>
                  <a:pt x="2838202" y="1553"/>
                </a:cubicBezTo>
                <a:cubicBezTo>
                  <a:pt x="2845965" y="0"/>
                  <a:pt x="2854036" y="1553"/>
                  <a:pt x="2861953" y="1553"/>
                </a:cubicBezTo>
                <a:lnTo>
                  <a:pt x="0" y="1652224"/>
                </a:lnTo>
                <a:lnTo>
                  <a:pt x="1579418" y="3101013"/>
                </a:lnTo>
                <a:lnTo>
                  <a:pt x="3526971" y="4549803"/>
                </a:lnTo>
                <a:lnTo>
                  <a:pt x="4310743" y="5416701"/>
                </a:lnTo>
                <a:lnTo>
                  <a:pt x="8455231" y="5428577"/>
                </a:lnTo>
                <a:cubicBezTo>
                  <a:pt x="8451273" y="4169793"/>
                  <a:pt x="8447314" y="2911008"/>
                  <a:pt x="8443356" y="1652224"/>
                </a:cubicBezTo>
                <a:lnTo>
                  <a:pt x="8383979" y="1640348"/>
                </a:lnTo>
                <a:close/>
              </a:path>
            </a:pathLst>
          </a:custGeom>
          <a:solidFill>
            <a:srgbClr val="FF9933"/>
          </a:solidFill>
          <a:ln w="9525" cap="flat" cmpd="sng" algn="ctr">
            <a:noFill/>
            <a:prstDash val="solid"/>
            <a:round/>
            <a:headEnd type="none" w="med" len="med"/>
            <a:tailEnd type="none" w="med" len="med"/>
          </a:ln>
          <a:effectLst>
            <a:softEdge rad="63500"/>
          </a:effectLst>
        </p:spPr>
        <p:txBody>
          <a:bodyPr>
            <a:spAutoFit/>
          </a:bodyPr>
          <a:lstStyle/>
          <a:p>
            <a:pPr defTabSz="946150">
              <a:lnSpc>
                <a:spcPct val="150000"/>
              </a:lnSpc>
              <a:defRPr/>
            </a:pPr>
            <a:endParaRPr lang="zh-CN" altLang="en-US" sz="1900"/>
          </a:p>
        </p:txBody>
      </p:sp>
      <p:sp>
        <p:nvSpPr>
          <p:cNvPr id="44036" name="TextBox 1"/>
          <p:cNvSpPr txBox="1">
            <a:spLocks noChangeArrowheads="1"/>
          </p:cNvSpPr>
          <p:nvPr/>
        </p:nvSpPr>
        <p:spPr bwMode="auto">
          <a:xfrm>
            <a:off x="228600" y="990600"/>
            <a:ext cx="4191000" cy="915988"/>
          </a:xfrm>
          <a:prstGeom prst="rect">
            <a:avLst/>
          </a:prstGeom>
          <a:noFill/>
          <a:ln w="9525">
            <a:noFill/>
            <a:miter lim="800000"/>
            <a:headEnd/>
            <a:tailEnd/>
          </a:ln>
        </p:spPr>
        <p:txBody>
          <a:bodyPr>
            <a:spAutoFit/>
          </a:bodyPr>
          <a:lstStyle/>
          <a:p>
            <a:pPr>
              <a:lnSpc>
                <a:spcPct val="150000"/>
              </a:lnSpc>
            </a:pPr>
            <a:r>
              <a:rPr lang="zh-CN" altLang="en-US" sz="3600" b="1">
                <a:solidFill>
                  <a:srgbClr val="FF0000"/>
                </a:solidFill>
                <a:latin typeface="华文楷体" pitchFamily="2" charset="-122"/>
                <a:ea typeface="华文楷体" pitchFamily="2" charset="-122"/>
              </a:rPr>
              <a:t>根基式传播</a:t>
            </a:r>
            <a:r>
              <a:rPr lang="zh-CN" altLang="en-US" sz="3600" b="1">
                <a:latin typeface="华文楷体" pitchFamily="2" charset="-122"/>
                <a:ea typeface="华文楷体" pitchFamily="2" charset="-122"/>
              </a:rPr>
              <a:t> </a:t>
            </a:r>
            <a:r>
              <a:rPr lang="en-US" altLang="zh-CN" sz="2000" b="1">
                <a:latin typeface="华文楷体" pitchFamily="2" charset="-122"/>
                <a:ea typeface="华文楷体" pitchFamily="2" charset="-122"/>
              </a:rPr>
              <a:t>——</a:t>
            </a:r>
            <a:endParaRPr lang="zh-CN" altLang="en-US" sz="2000" b="1">
              <a:latin typeface="华文楷体" pitchFamily="2" charset="-122"/>
              <a:ea typeface="华文楷体" pitchFamily="2" charset="-122"/>
            </a:endParaRPr>
          </a:p>
        </p:txBody>
      </p:sp>
      <p:sp>
        <p:nvSpPr>
          <p:cNvPr id="44037" name="TextBox 2"/>
          <p:cNvSpPr txBox="1">
            <a:spLocks noChangeArrowheads="1"/>
          </p:cNvSpPr>
          <p:nvPr/>
        </p:nvSpPr>
        <p:spPr bwMode="auto">
          <a:xfrm>
            <a:off x="2743200" y="1857375"/>
            <a:ext cx="3384550" cy="733425"/>
          </a:xfrm>
          <a:prstGeom prst="rect">
            <a:avLst/>
          </a:prstGeom>
          <a:noFill/>
          <a:ln w="9525">
            <a:noFill/>
            <a:miter lim="800000"/>
            <a:headEnd/>
            <a:tailEnd/>
          </a:ln>
        </p:spPr>
        <p:txBody>
          <a:bodyPr wrap="none">
            <a:spAutoFit/>
          </a:bodyPr>
          <a:lstStyle/>
          <a:p>
            <a:pPr>
              <a:lnSpc>
                <a:spcPct val="150000"/>
              </a:lnSpc>
            </a:pPr>
            <a:r>
              <a:rPr lang="zh-CN" altLang="en-US" sz="2800">
                <a:solidFill>
                  <a:schemeClr val="bg1"/>
                </a:solidFill>
                <a:latin typeface="黑体" pitchFamily="49" charset="-122"/>
                <a:ea typeface="黑体" pitchFamily="49" charset="-122"/>
              </a:rPr>
              <a:t>有品牌生命力的传播</a:t>
            </a:r>
          </a:p>
        </p:txBody>
      </p:sp>
      <p:sp>
        <p:nvSpPr>
          <p:cNvPr id="44038" name="TextBox 3"/>
          <p:cNvSpPr txBox="1">
            <a:spLocks noChangeArrowheads="1"/>
          </p:cNvSpPr>
          <p:nvPr/>
        </p:nvSpPr>
        <p:spPr bwMode="auto">
          <a:xfrm>
            <a:off x="5429250" y="2771775"/>
            <a:ext cx="3028950" cy="733425"/>
          </a:xfrm>
          <a:prstGeom prst="rect">
            <a:avLst/>
          </a:prstGeom>
          <a:noFill/>
          <a:ln w="9525">
            <a:noFill/>
            <a:miter lim="800000"/>
            <a:headEnd/>
            <a:tailEnd/>
          </a:ln>
        </p:spPr>
        <p:txBody>
          <a:bodyPr wrap="none">
            <a:spAutoFit/>
          </a:bodyPr>
          <a:lstStyle/>
          <a:p>
            <a:pPr>
              <a:lnSpc>
                <a:spcPct val="150000"/>
              </a:lnSpc>
            </a:pPr>
            <a:r>
              <a:rPr lang="zh-CN" altLang="en-US" sz="2800">
                <a:solidFill>
                  <a:schemeClr val="bg1"/>
                </a:solidFill>
                <a:latin typeface="黑体" pitchFamily="49" charset="-122"/>
                <a:ea typeface="黑体" pitchFamily="49" charset="-122"/>
              </a:rPr>
              <a:t>持续、有效的传播</a:t>
            </a:r>
          </a:p>
        </p:txBody>
      </p:sp>
      <p:sp>
        <p:nvSpPr>
          <p:cNvPr id="44039" name="TextBox 4"/>
          <p:cNvSpPr txBox="1">
            <a:spLocks noChangeArrowheads="1"/>
          </p:cNvSpPr>
          <p:nvPr/>
        </p:nvSpPr>
        <p:spPr bwMode="auto">
          <a:xfrm>
            <a:off x="1492250" y="3381375"/>
            <a:ext cx="3384550" cy="733425"/>
          </a:xfrm>
          <a:prstGeom prst="rect">
            <a:avLst/>
          </a:prstGeom>
          <a:noFill/>
          <a:ln w="9525">
            <a:noFill/>
            <a:miter lim="800000"/>
            <a:headEnd/>
            <a:tailEnd/>
          </a:ln>
        </p:spPr>
        <p:txBody>
          <a:bodyPr wrap="none">
            <a:spAutoFit/>
          </a:bodyPr>
          <a:lstStyle/>
          <a:p>
            <a:pPr>
              <a:lnSpc>
                <a:spcPct val="150000"/>
              </a:lnSpc>
            </a:pPr>
            <a:r>
              <a:rPr lang="zh-CN" altLang="en-US" sz="2800">
                <a:solidFill>
                  <a:schemeClr val="bg1"/>
                </a:solidFill>
                <a:latin typeface="黑体" pitchFamily="49" charset="-122"/>
                <a:ea typeface="黑体" pitchFamily="49" charset="-122"/>
              </a:rPr>
              <a:t>更有效帮助企业成长</a:t>
            </a:r>
          </a:p>
        </p:txBody>
      </p:sp>
      <p:sp>
        <p:nvSpPr>
          <p:cNvPr id="44040" name="TextBox 5"/>
          <p:cNvSpPr txBox="1">
            <a:spLocks noChangeArrowheads="1"/>
          </p:cNvSpPr>
          <p:nvPr/>
        </p:nvSpPr>
        <p:spPr bwMode="auto">
          <a:xfrm>
            <a:off x="2895600" y="4448175"/>
            <a:ext cx="6229350" cy="733425"/>
          </a:xfrm>
          <a:prstGeom prst="rect">
            <a:avLst/>
          </a:prstGeom>
          <a:noFill/>
          <a:ln w="9525">
            <a:noFill/>
            <a:miter lim="800000"/>
            <a:headEnd/>
            <a:tailEnd/>
          </a:ln>
        </p:spPr>
        <p:txBody>
          <a:bodyPr wrap="none">
            <a:spAutoFit/>
          </a:bodyPr>
          <a:lstStyle/>
          <a:p>
            <a:pPr>
              <a:lnSpc>
                <a:spcPct val="150000"/>
              </a:lnSpc>
            </a:pPr>
            <a:r>
              <a:rPr lang="zh-CN" altLang="en-US" sz="2800">
                <a:solidFill>
                  <a:schemeClr val="bg1"/>
                </a:solidFill>
                <a:latin typeface="黑体" pitchFamily="49" charset="-122"/>
                <a:ea typeface="黑体" pitchFamily="49" charset="-122"/>
              </a:rPr>
              <a:t>不是简单应付需求，而是主动洞察需求</a:t>
            </a:r>
          </a:p>
        </p:txBody>
      </p:sp>
      <p:pic>
        <p:nvPicPr>
          <p:cNvPr id="44041" name="Picture 2" descr="C:\Users\TOSHIBA\Desktop\9699.gif"/>
          <p:cNvPicPr>
            <a:picLocks noChangeAspect="1" noChangeArrowheads="1" noCrop="1"/>
          </p:cNvPicPr>
          <p:nvPr/>
        </p:nvPicPr>
        <p:blipFill>
          <a:blip r:embed="rId2"/>
          <a:srcRect/>
          <a:stretch>
            <a:fillRect/>
          </a:stretch>
        </p:blipFill>
        <p:spPr bwMode="auto">
          <a:xfrm>
            <a:off x="431800" y="2600325"/>
            <a:ext cx="857250" cy="857250"/>
          </a:xfrm>
          <a:prstGeom prst="rect">
            <a:avLst/>
          </a:prstGeom>
          <a:noFill/>
          <a:ln w="9525">
            <a:noFill/>
            <a:miter lim="800000"/>
            <a:headEnd/>
            <a:tailEnd/>
          </a:ln>
        </p:spPr>
      </p:pic>
      <p:sp>
        <p:nvSpPr>
          <p:cNvPr id="44042" name="矩形 15"/>
          <p:cNvSpPr>
            <a:spLocks noChangeArrowheads="1"/>
          </p:cNvSpPr>
          <p:nvPr/>
        </p:nvSpPr>
        <p:spPr bwMode="auto">
          <a:xfrm>
            <a:off x="3505200" y="1143000"/>
            <a:ext cx="1708150" cy="639763"/>
          </a:xfrm>
          <a:prstGeom prst="rect">
            <a:avLst/>
          </a:prstGeom>
          <a:noFill/>
          <a:ln w="9525">
            <a:noFill/>
            <a:miter lim="800000"/>
            <a:headEnd/>
            <a:tailEnd/>
          </a:ln>
        </p:spPr>
        <p:txBody>
          <a:bodyPr wrap="none">
            <a:spAutoFit/>
          </a:bodyPr>
          <a:lstStyle/>
          <a:p>
            <a:pPr>
              <a:lnSpc>
                <a:spcPct val="150000"/>
              </a:lnSpc>
            </a:pPr>
            <a:r>
              <a:rPr lang="zh-CN" altLang="en-US" sz="2400" b="1">
                <a:latin typeface="华文楷体" pitchFamily="2" charset="-122"/>
                <a:ea typeface="华文楷体" pitchFamily="2" charset="-122"/>
              </a:rPr>
              <a:t>战略明确、</a:t>
            </a:r>
          </a:p>
        </p:txBody>
      </p:sp>
      <p:sp>
        <p:nvSpPr>
          <p:cNvPr id="44043" name="矩形 16"/>
          <p:cNvSpPr>
            <a:spLocks noChangeArrowheads="1"/>
          </p:cNvSpPr>
          <p:nvPr/>
        </p:nvSpPr>
        <p:spPr bwMode="auto">
          <a:xfrm>
            <a:off x="4845050" y="1143000"/>
            <a:ext cx="1708150" cy="639763"/>
          </a:xfrm>
          <a:prstGeom prst="rect">
            <a:avLst/>
          </a:prstGeom>
          <a:noFill/>
          <a:ln w="9525">
            <a:noFill/>
            <a:miter lim="800000"/>
            <a:headEnd/>
            <a:tailEnd/>
          </a:ln>
        </p:spPr>
        <p:txBody>
          <a:bodyPr wrap="none">
            <a:spAutoFit/>
          </a:bodyPr>
          <a:lstStyle/>
          <a:p>
            <a:pPr>
              <a:lnSpc>
                <a:spcPct val="150000"/>
              </a:lnSpc>
            </a:pPr>
            <a:r>
              <a:rPr lang="zh-CN" altLang="en-US" sz="2400" b="1">
                <a:latin typeface="华文楷体" pitchFamily="2" charset="-122"/>
                <a:ea typeface="华文楷体" pitchFamily="2" charset="-122"/>
              </a:rPr>
              <a:t>目标统一、</a:t>
            </a:r>
          </a:p>
        </p:txBody>
      </p:sp>
      <p:sp>
        <p:nvSpPr>
          <p:cNvPr id="44044" name="矩形 17"/>
          <p:cNvSpPr>
            <a:spLocks noChangeArrowheads="1"/>
          </p:cNvSpPr>
          <p:nvPr/>
        </p:nvSpPr>
        <p:spPr bwMode="auto">
          <a:xfrm>
            <a:off x="6216650" y="1143000"/>
            <a:ext cx="1403350" cy="639763"/>
          </a:xfrm>
          <a:prstGeom prst="rect">
            <a:avLst/>
          </a:prstGeom>
          <a:noFill/>
          <a:ln w="9525">
            <a:noFill/>
            <a:miter lim="800000"/>
            <a:headEnd/>
            <a:tailEnd/>
          </a:ln>
        </p:spPr>
        <p:txBody>
          <a:bodyPr wrap="none">
            <a:spAutoFit/>
          </a:bodyPr>
          <a:lstStyle/>
          <a:p>
            <a:pPr>
              <a:lnSpc>
                <a:spcPct val="150000"/>
              </a:lnSpc>
            </a:pPr>
            <a:r>
              <a:rPr lang="zh-CN" altLang="en-US" sz="2400" b="1">
                <a:latin typeface="华文楷体" pitchFamily="2" charset="-122"/>
                <a:ea typeface="华文楷体" pitchFamily="2" charset="-122"/>
              </a:rPr>
              <a:t>形式多样</a:t>
            </a:r>
          </a:p>
        </p:txBody>
      </p:sp>
      <p:sp>
        <p:nvSpPr>
          <p:cNvPr id="44045" name="矩形 18"/>
          <p:cNvSpPr>
            <a:spLocks noChangeArrowheads="1"/>
          </p:cNvSpPr>
          <p:nvPr/>
        </p:nvSpPr>
        <p:spPr bwMode="auto">
          <a:xfrm>
            <a:off x="4114800" y="5638800"/>
            <a:ext cx="5116513" cy="733425"/>
          </a:xfrm>
          <a:prstGeom prst="rect">
            <a:avLst/>
          </a:prstGeom>
          <a:noFill/>
          <a:ln w="9525">
            <a:noFill/>
            <a:miter lim="800000"/>
            <a:headEnd/>
            <a:tailEnd/>
          </a:ln>
        </p:spPr>
        <p:txBody>
          <a:bodyPr>
            <a:spAutoFit/>
          </a:bodyPr>
          <a:lstStyle/>
          <a:p>
            <a:pPr algn="ctr">
              <a:lnSpc>
                <a:spcPct val="150000"/>
              </a:lnSpc>
            </a:pPr>
            <a:r>
              <a:rPr lang="zh-CN" altLang="en-US" sz="2800">
                <a:solidFill>
                  <a:schemeClr val="bg1"/>
                </a:solidFill>
                <a:latin typeface="黑体" pitchFamily="49" charset="-122"/>
                <a:ea typeface="黑体" pitchFamily="49" charset="-122"/>
              </a:rPr>
              <a:t>助力打造品牌标签</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 to="" calcmode="lin" valueType="num">
                                      <p:cBhvr>
                                        <p:cTn id="7" dur="1" fill="hold"/>
                                        <p:tgtEl>
                                          <p:spTgt spid="12"/>
                                        </p:tgtEl>
                                        <p:attrNameLst>
                                          <p:attrName/>
                                        </p:attrNameLst>
                                      </p:cBhvr>
                                    </p:anim>
                                  </p:childTnLst>
                                </p:cTn>
                              </p:par>
                              <p:par>
                                <p:cTn id="8" presetID="24" presetClass="entr" presetSubtype="0" fill="hold" grpId="0" nodeType="withEffect">
                                  <p:stCondLst>
                                    <p:cond delay="0"/>
                                  </p:stCondLst>
                                  <p:childTnLst>
                                    <p:set>
                                      <p:cBhvr>
                                        <p:cTn id="9" dur="1" fill="hold">
                                          <p:stCondLst>
                                            <p:cond delay="0"/>
                                          </p:stCondLst>
                                        </p:cTn>
                                        <p:tgtEl>
                                          <p:spTgt spid="44036"/>
                                        </p:tgtEl>
                                        <p:attrNameLst>
                                          <p:attrName>style.visibility</p:attrName>
                                        </p:attrNameLst>
                                      </p:cBhvr>
                                      <p:to>
                                        <p:strVal val="visible"/>
                                      </p:to>
                                    </p:set>
                                    <p:anim to="" calcmode="lin" valueType="num">
                                      <p:cBhvr>
                                        <p:cTn id="10" dur="1" fill="hold"/>
                                        <p:tgtEl>
                                          <p:spTgt spid="44036"/>
                                        </p:tgtEl>
                                        <p:attrNameLst>
                                          <p:attrName/>
                                        </p:attrNameLst>
                                      </p:cBhvr>
                                    </p:anim>
                                  </p:childTnLst>
                                </p:cTn>
                              </p:par>
                              <p:par>
                                <p:cTn id="11" presetID="24" presetClass="entr" presetSubtype="0" fill="hold" grpId="0" nodeType="withEffect">
                                  <p:stCondLst>
                                    <p:cond delay="0"/>
                                  </p:stCondLst>
                                  <p:childTnLst>
                                    <p:set>
                                      <p:cBhvr>
                                        <p:cTn id="12" dur="1" fill="hold">
                                          <p:stCondLst>
                                            <p:cond delay="0"/>
                                          </p:stCondLst>
                                        </p:cTn>
                                        <p:tgtEl>
                                          <p:spTgt spid="44037"/>
                                        </p:tgtEl>
                                        <p:attrNameLst>
                                          <p:attrName>style.visibility</p:attrName>
                                        </p:attrNameLst>
                                      </p:cBhvr>
                                      <p:to>
                                        <p:strVal val="visible"/>
                                      </p:to>
                                    </p:set>
                                    <p:anim to="" calcmode="lin" valueType="num">
                                      <p:cBhvr>
                                        <p:cTn id="13" dur="1" fill="hold"/>
                                        <p:tgtEl>
                                          <p:spTgt spid="44037"/>
                                        </p:tgtEl>
                                        <p:attrNameLst>
                                          <p:attrName/>
                                        </p:attrNameLst>
                                      </p:cBhvr>
                                    </p:anim>
                                  </p:childTnLst>
                                </p:cTn>
                              </p:par>
                              <p:par>
                                <p:cTn id="14" presetID="24" presetClass="entr" presetSubtype="0" fill="hold" grpId="0" nodeType="withEffect">
                                  <p:stCondLst>
                                    <p:cond delay="0"/>
                                  </p:stCondLst>
                                  <p:childTnLst>
                                    <p:set>
                                      <p:cBhvr>
                                        <p:cTn id="15" dur="1" fill="hold">
                                          <p:stCondLst>
                                            <p:cond delay="0"/>
                                          </p:stCondLst>
                                        </p:cTn>
                                        <p:tgtEl>
                                          <p:spTgt spid="44038"/>
                                        </p:tgtEl>
                                        <p:attrNameLst>
                                          <p:attrName>style.visibility</p:attrName>
                                        </p:attrNameLst>
                                      </p:cBhvr>
                                      <p:to>
                                        <p:strVal val="visible"/>
                                      </p:to>
                                    </p:set>
                                    <p:anim to="" calcmode="lin" valueType="num">
                                      <p:cBhvr>
                                        <p:cTn id="16" dur="1" fill="hold"/>
                                        <p:tgtEl>
                                          <p:spTgt spid="44038"/>
                                        </p:tgtEl>
                                        <p:attrNameLst>
                                          <p:attrName/>
                                        </p:attrNameLst>
                                      </p:cBhvr>
                                    </p:anim>
                                  </p:childTnLst>
                                </p:cTn>
                              </p:par>
                              <p:par>
                                <p:cTn id="17" presetID="24" presetClass="entr" presetSubtype="0" fill="hold" grpId="0" nodeType="withEffect">
                                  <p:stCondLst>
                                    <p:cond delay="0"/>
                                  </p:stCondLst>
                                  <p:childTnLst>
                                    <p:set>
                                      <p:cBhvr>
                                        <p:cTn id="18" dur="1" fill="hold">
                                          <p:stCondLst>
                                            <p:cond delay="0"/>
                                          </p:stCondLst>
                                        </p:cTn>
                                        <p:tgtEl>
                                          <p:spTgt spid="44039"/>
                                        </p:tgtEl>
                                        <p:attrNameLst>
                                          <p:attrName>style.visibility</p:attrName>
                                        </p:attrNameLst>
                                      </p:cBhvr>
                                      <p:to>
                                        <p:strVal val="visible"/>
                                      </p:to>
                                    </p:set>
                                    <p:anim to="" calcmode="lin" valueType="num">
                                      <p:cBhvr>
                                        <p:cTn id="19" dur="1" fill="hold"/>
                                        <p:tgtEl>
                                          <p:spTgt spid="44039"/>
                                        </p:tgtEl>
                                        <p:attrNameLst>
                                          <p:attrName/>
                                        </p:attrNameLst>
                                      </p:cBhvr>
                                    </p:anim>
                                  </p:childTnLst>
                                </p:cTn>
                              </p:par>
                              <p:par>
                                <p:cTn id="20" presetID="24" presetClass="entr" presetSubtype="0" fill="hold" grpId="0" nodeType="withEffect">
                                  <p:stCondLst>
                                    <p:cond delay="0"/>
                                  </p:stCondLst>
                                  <p:childTnLst>
                                    <p:set>
                                      <p:cBhvr>
                                        <p:cTn id="21" dur="1" fill="hold">
                                          <p:stCondLst>
                                            <p:cond delay="0"/>
                                          </p:stCondLst>
                                        </p:cTn>
                                        <p:tgtEl>
                                          <p:spTgt spid="44040"/>
                                        </p:tgtEl>
                                        <p:attrNameLst>
                                          <p:attrName>style.visibility</p:attrName>
                                        </p:attrNameLst>
                                      </p:cBhvr>
                                      <p:to>
                                        <p:strVal val="visible"/>
                                      </p:to>
                                    </p:set>
                                    <p:anim to="" calcmode="lin" valueType="num">
                                      <p:cBhvr>
                                        <p:cTn id="22" dur="1" fill="hold"/>
                                        <p:tgtEl>
                                          <p:spTgt spid="44040"/>
                                        </p:tgtEl>
                                        <p:attrNameLst>
                                          <p:attrName/>
                                        </p:attrNameLst>
                                      </p:cBhvr>
                                    </p:anim>
                                  </p:childTnLst>
                                </p:cTn>
                              </p:par>
                              <p:par>
                                <p:cTn id="23" presetID="24" presetClass="entr" presetSubtype="0" fill="hold" nodeType="withEffect">
                                  <p:stCondLst>
                                    <p:cond delay="0"/>
                                  </p:stCondLst>
                                  <p:childTnLst>
                                    <p:set>
                                      <p:cBhvr>
                                        <p:cTn id="24" dur="1" fill="hold">
                                          <p:stCondLst>
                                            <p:cond delay="0"/>
                                          </p:stCondLst>
                                        </p:cTn>
                                        <p:tgtEl>
                                          <p:spTgt spid="44041"/>
                                        </p:tgtEl>
                                        <p:attrNameLst>
                                          <p:attrName>style.visibility</p:attrName>
                                        </p:attrNameLst>
                                      </p:cBhvr>
                                      <p:to>
                                        <p:strVal val="visible"/>
                                      </p:to>
                                    </p:set>
                                    <p:anim to="" calcmode="lin" valueType="num">
                                      <p:cBhvr>
                                        <p:cTn id="25" dur="1" fill="hold"/>
                                        <p:tgtEl>
                                          <p:spTgt spid="44041"/>
                                        </p:tgtEl>
                                        <p:attrNameLst>
                                          <p:attrName/>
                                        </p:attrNameLst>
                                      </p:cBhvr>
                                    </p:anim>
                                  </p:childTnLst>
                                </p:cTn>
                              </p:par>
                              <p:par>
                                <p:cTn id="26" presetID="24" presetClass="entr" presetSubtype="0" fill="hold" grpId="0" nodeType="withEffect">
                                  <p:stCondLst>
                                    <p:cond delay="0"/>
                                  </p:stCondLst>
                                  <p:childTnLst>
                                    <p:set>
                                      <p:cBhvr>
                                        <p:cTn id="27" dur="1" fill="hold">
                                          <p:stCondLst>
                                            <p:cond delay="0"/>
                                          </p:stCondLst>
                                        </p:cTn>
                                        <p:tgtEl>
                                          <p:spTgt spid="44042"/>
                                        </p:tgtEl>
                                        <p:attrNameLst>
                                          <p:attrName>style.visibility</p:attrName>
                                        </p:attrNameLst>
                                      </p:cBhvr>
                                      <p:to>
                                        <p:strVal val="visible"/>
                                      </p:to>
                                    </p:set>
                                    <p:anim to="" calcmode="lin" valueType="num">
                                      <p:cBhvr>
                                        <p:cTn id="28" dur="1" fill="hold"/>
                                        <p:tgtEl>
                                          <p:spTgt spid="44042"/>
                                        </p:tgtEl>
                                        <p:attrNameLst>
                                          <p:attrName/>
                                        </p:attrNameLst>
                                      </p:cBhvr>
                                    </p:anim>
                                  </p:childTnLst>
                                </p:cTn>
                              </p:par>
                              <p:par>
                                <p:cTn id="29" presetID="24" presetClass="entr" presetSubtype="0" fill="hold" grpId="0" nodeType="withEffect">
                                  <p:stCondLst>
                                    <p:cond delay="0"/>
                                  </p:stCondLst>
                                  <p:childTnLst>
                                    <p:set>
                                      <p:cBhvr>
                                        <p:cTn id="30" dur="1" fill="hold">
                                          <p:stCondLst>
                                            <p:cond delay="0"/>
                                          </p:stCondLst>
                                        </p:cTn>
                                        <p:tgtEl>
                                          <p:spTgt spid="44043"/>
                                        </p:tgtEl>
                                        <p:attrNameLst>
                                          <p:attrName>style.visibility</p:attrName>
                                        </p:attrNameLst>
                                      </p:cBhvr>
                                      <p:to>
                                        <p:strVal val="visible"/>
                                      </p:to>
                                    </p:set>
                                    <p:anim to="" calcmode="lin" valueType="num">
                                      <p:cBhvr>
                                        <p:cTn id="31" dur="1" fill="hold"/>
                                        <p:tgtEl>
                                          <p:spTgt spid="44043"/>
                                        </p:tgtEl>
                                        <p:attrNameLst>
                                          <p:attrName/>
                                        </p:attrNameLst>
                                      </p:cBhvr>
                                    </p:anim>
                                  </p:childTnLst>
                                </p:cTn>
                              </p:par>
                              <p:par>
                                <p:cTn id="32" presetID="24" presetClass="entr" presetSubtype="0" fill="hold" grpId="0" nodeType="withEffect">
                                  <p:stCondLst>
                                    <p:cond delay="0"/>
                                  </p:stCondLst>
                                  <p:childTnLst>
                                    <p:set>
                                      <p:cBhvr>
                                        <p:cTn id="33" dur="1" fill="hold">
                                          <p:stCondLst>
                                            <p:cond delay="0"/>
                                          </p:stCondLst>
                                        </p:cTn>
                                        <p:tgtEl>
                                          <p:spTgt spid="44044"/>
                                        </p:tgtEl>
                                        <p:attrNameLst>
                                          <p:attrName>style.visibility</p:attrName>
                                        </p:attrNameLst>
                                      </p:cBhvr>
                                      <p:to>
                                        <p:strVal val="visible"/>
                                      </p:to>
                                    </p:set>
                                    <p:anim to="" calcmode="lin" valueType="num">
                                      <p:cBhvr>
                                        <p:cTn id="34" dur="1" fill="hold"/>
                                        <p:tgtEl>
                                          <p:spTgt spid="44044"/>
                                        </p:tgtEl>
                                        <p:attrNameLst>
                                          <p:attrName/>
                                        </p:attrNameLst>
                                      </p:cBhvr>
                                    </p:anim>
                                  </p:childTnLst>
                                </p:cTn>
                              </p:par>
                              <p:par>
                                <p:cTn id="35" presetID="24" presetClass="entr" presetSubtype="0" fill="hold" grpId="0" nodeType="withEffect">
                                  <p:stCondLst>
                                    <p:cond delay="0"/>
                                  </p:stCondLst>
                                  <p:childTnLst>
                                    <p:set>
                                      <p:cBhvr>
                                        <p:cTn id="36" dur="1" fill="hold">
                                          <p:stCondLst>
                                            <p:cond delay="0"/>
                                          </p:stCondLst>
                                        </p:cTn>
                                        <p:tgtEl>
                                          <p:spTgt spid="44045"/>
                                        </p:tgtEl>
                                        <p:attrNameLst>
                                          <p:attrName>style.visibility</p:attrName>
                                        </p:attrNameLst>
                                      </p:cBhvr>
                                      <p:to>
                                        <p:strVal val="visible"/>
                                      </p:to>
                                    </p:set>
                                    <p:anim to="" calcmode="lin" valueType="num">
                                      <p:cBhvr>
                                        <p:cTn id="37" dur="1" fill="hold"/>
                                        <p:tgtEl>
                                          <p:spTgt spid="44045"/>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6" grpId="0"/>
      <p:bldP spid="44037" grpId="0"/>
      <p:bldP spid="44038" grpId="0"/>
      <p:bldP spid="44039" grpId="0"/>
      <p:bldP spid="44040" grpId="0"/>
      <p:bldP spid="44042" grpId="0"/>
      <p:bldP spid="44043" grpId="0"/>
      <p:bldP spid="44044" grpId="0"/>
      <p:bldP spid="4404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442884" y="2006629"/>
            <a:ext cx="8501122" cy="1015663"/>
          </a:xfrm>
          <a:prstGeom prst="rect">
            <a:avLst/>
          </a:prstGeom>
        </p:spPr>
        <p:txBody>
          <a:bodyPr>
            <a:spAutoFit/>
          </a:bodyPr>
          <a:lstStyle/>
          <a:p>
            <a:pPr>
              <a:lnSpc>
                <a:spcPct val="150000"/>
              </a:lnSpc>
              <a:defRPr/>
            </a:pPr>
            <a:r>
              <a:rPr lang="en-US" altLang="zh-CN" sz="2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NIKE</a:t>
            </a:r>
            <a:r>
              <a:rPr lang="zh-CN" altLang="en-US" sz="2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的品牌定位是“运动精神”，南非世界杯期间，她在全球主打“踢出传奇”主题，发布了史诗性广告“</a:t>
            </a:r>
            <a:r>
              <a:rPr lang="en-US" altLang="zh-CN" sz="2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WRITE YOUR FUTURE”</a:t>
            </a:r>
            <a:endParaRPr lang="zh-CN" altLang="en-US" sz="2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4" name="矩形 3"/>
          <p:cNvSpPr/>
          <p:nvPr/>
        </p:nvSpPr>
        <p:spPr>
          <a:xfrm>
            <a:off x="428625" y="3286124"/>
            <a:ext cx="8715375" cy="1463675"/>
          </a:xfrm>
          <a:prstGeom prst="rect">
            <a:avLst/>
          </a:prstGeom>
        </p:spPr>
        <p:txBody>
          <a:bodyPr>
            <a:spAutoFit/>
          </a:bodyPr>
          <a:lstStyle/>
          <a:p>
            <a:pPr algn="ctr">
              <a:lnSpc>
                <a:spcPct val="150000"/>
              </a:lnSpc>
              <a:defRPr/>
            </a:pPr>
            <a:r>
              <a:rPr lang="en-US" altLang="zh-CN" sz="6000" b="1" dirty="0">
                <a:solidFill>
                  <a:srgbClr val="FF0000"/>
                </a:solidFill>
                <a:latin typeface="+mj-lt"/>
                <a:ea typeface="黑体" pitchFamily="49" charset="-122"/>
              </a:rPr>
              <a:t>“Write Your Future</a:t>
            </a:r>
            <a:r>
              <a:rPr lang="zh-CN" altLang="en-US" sz="6000" b="1" dirty="0">
                <a:solidFill>
                  <a:srgbClr val="FF0000"/>
                </a:solidFill>
                <a:latin typeface="+mj-lt"/>
                <a:ea typeface="黑体" pitchFamily="49" charset="-122"/>
              </a:rPr>
              <a:t>”</a:t>
            </a:r>
          </a:p>
        </p:txBody>
      </p:sp>
      <p:sp>
        <p:nvSpPr>
          <p:cNvPr id="20484" name="TextBox 5"/>
          <p:cNvSpPr txBox="1">
            <a:spLocks noChangeArrowheads="1"/>
          </p:cNvSpPr>
          <p:nvPr/>
        </p:nvSpPr>
        <p:spPr bwMode="auto">
          <a:xfrm>
            <a:off x="514350" y="989013"/>
            <a:ext cx="2470150" cy="915987"/>
          </a:xfrm>
          <a:prstGeom prst="rect">
            <a:avLst/>
          </a:prstGeom>
          <a:noFill/>
          <a:ln w="9525">
            <a:noFill/>
            <a:miter lim="800000"/>
            <a:headEnd/>
            <a:tailEnd/>
          </a:ln>
        </p:spPr>
        <p:txBody>
          <a:bodyPr wrap="none">
            <a:spAutoFit/>
          </a:bodyPr>
          <a:lstStyle/>
          <a:p>
            <a:pPr>
              <a:lnSpc>
                <a:spcPct val="150000"/>
              </a:lnSpc>
            </a:pPr>
            <a:r>
              <a:rPr lang="zh-CN" altLang="en-US" sz="3600" b="1">
                <a:latin typeface="华文楷体" pitchFamily="2" charset="-122"/>
                <a:ea typeface="华文楷体" pitchFamily="2" charset="-122"/>
              </a:rPr>
              <a:t>代表案例：</a:t>
            </a:r>
          </a:p>
        </p:txBody>
      </p:sp>
      <p:sp>
        <p:nvSpPr>
          <p:cNvPr id="5" name="右箭头 4"/>
          <p:cNvSpPr/>
          <p:nvPr/>
        </p:nvSpPr>
        <p:spPr>
          <a:xfrm rot="1233364">
            <a:off x="1867992" y="4641060"/>
            <a:ext cx="6576642" cy="439331"/>
          </a:xfrm>
          <a:prstGeom prst="rightArrow">
            <a:avLst>
              <a:gd name="adj1" fmla="val 50000"/>
              <a:gd name="adj2" fmla="val 161916"/>
            </a:avLst>
          </a:prstGeom>
          <a:ln w="34925">
            <a:solidFill>
              <a:srgbClr val="FFFFFF"/>
            </a:solidFill>
          </a:ln>
          <a:effectLst>
            <a:outerShdw blurRad="317500" dir="2700000" algn="ctr">
              <a:srgbClr val="000000">
                <a:alpha val="43000"/>
              </a:srgbClr>
            </a:outerShdw>
          </a:effectLst>
          <a:scene3d>
            <a:camera prst="perspectiveFront" fov="2700000">
              <a:rot lat="19086000" lon="19067999" rev="3108000"/>
            </a:camera>
            <a:lightRig rig="threePt" dir="t">
              <a:rot lat="0" lon="0" rev="0"/>
            </a:lightRig>
          </a:scene3d>
          <a:sp3d extrusionH="38100" prstMaterial="clear">
            <a:bevelT w="260350" h="50800" prst="softRound"/>
            <a:bevelB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TextBox 5"/>
          <p:cNvSpPr txBox="1"/>
          <p:nvPr/>
        </p:nvSpPr>
        <p:spPr>
          <a:xfrm>
            <a:off x="6143636" y="5143512"/>
            <a:ext cx="902811" cy="307777"/>
          </a:xfrm>
          <a:prstGeom prst="rect">
            <a:avLst/>
          </a:prstGeom>
          <a:noFill/>
        </p:spPr>
        <p:txBody>
          <a:bodyPr wrap="none" rtlCol="0">
            <a:spAutoFit/>
          </a:bodyPr>
          <a:lstStyle/>
          <a:p>
            <a:r>
              <a:rPr lang="zh-CN" altLang="en-US" sz="1400" b="1" dirty="0" smtClean="0">
                <a:latin typeface="黑体" pitchFamily="49" charset="-122"/>
                <a:ea typeface="黑体" pitchFamily="49" charset="-122"/>
              </a:rPr>
              <a:t>见下一页</a:t>
            </a:r>
            <a:endParaRPr lang="zh-CN" altLang="en-US" sz="1400" b="1" dirty="0">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3" name="Write the Future.wmv">
            <a:hlinkClick r:id="" action="ppaction://media"/>
          </p:cNvPr>
          <p:cNvPicPr>
            <a:picLocks noRot="1" noChangeAspect="1"/>
          </p:cNvPicPr>
          <p:nvPr>
            <a:videoFile r:link="rId1"/>
          </p:nvPr>
        </p:nvPicPr>
        <p:blipFill>
          <a:blip r:embed="rId3"/>
          <a:stretch>
            <a:fillRect/>
          </a:stretch>
        </p:blipFill>
        <p:spPr>
          <a:xfrm>
            <a:off x="0" y="857232"/>
            <a:ext cx="9144021" cy="5143512"/>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3"/>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3"/>
                                        </p:tgtEl>
                                      </p:cBhvr>
                                    </p:cmd>
                                  </p:childTnLst>
                                </p:cTn>
                              </p:par>
                            </p:childTnLst>
                          </p:cTn>
                        </p:par>
                      </p:childTnLst>
                    </p:cTn>
                  </p:par>
                </p:childTnLst>
              </p:cTn>
              <p:nextCondLst>
                <p:cond evt="onClick" delay="0">
                  <p:tgtEl>
                    <p:spTgt spid="3"/>
                  </p:tgtEl>
                </p:cond>
              </p:nextCondLst>
            </p:seq>
            <p:video>
              <p:cMediaNode>
                <p:cTn id="7" fill="hold" display="0">
                  <p:stCondLst>
                    <p:cond delay="indefinite"/>
                  </p:stCondLst>
                  <p:endCondLst>
                    <p:cond evt="onNext" delay="0">
                      <p:tgtEl>
                        <p:sldTgt/>
                      </p:tgtEl>
                    </p:cond>
                    <p:cond evt="onPrev" delay="0">
                      <p:tgtEl>
                        <p:sldTgt/>
                      </p:tgtEl>
                    </p:cond>
                  </p:endCondLst>
                </p:cTn>
                <p:tgtEl>
                  <p:spTgt spid="3"/>
                </p:tgtEl>
              </p:cMediaNode>
            </p:video>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4" name="矩形 1"/>
          <p:cNvSpPr>
            <a:spLocks noChangeArrowheads="1"/>
          </p:cNvSpPr>
          <p:nvPr/>
        </p:nvSpPr>
        <p:spPr bwMode="auto">
          <a:xfrm>
            <a:off x="228600" y="3810000"/>
            <a:ext cx="8550275" cy="2835275"/>
          </a:xfrm>
          <a:prstGeom prst="rect">
            <a:avLst/>
          </a:prstGeom>
          <a:solidFill>
            <a:srgbClr val="99CCFF">
              <a:alpha val="25098"/>
            </a:srgbClr>
          </a:solidFill>
          <a:ln w="9525">
            <a:noFill/>
            <a:miter lim="800000"/>
            <a:headEnd/>
            <a:tailEnd/>
          </a:ln>
        </p:spPr>
        <p:txBody>
          <a:bodyPr>
            <a:spAutoFit/>
          </a:bodyPr>
          <a:lstStyle/>
          <a:p>
            <a:pPr>
              <a:lnSpc>
                <a:spcPct val="150000"/>
              </a:lnSpc>
              <a:buFont typeface="Arial" charset="0"/>
              <a:buChar char="•"/>
            </a:pPr>
            <a:r>
              <a:rPr lang="zh-CN" altLang="en-US" sz="2000" b="1">
                <a:latin typeface="华文楷体" pitchFamily="2" charset="-122"/>
                <a:ea typeface="华文楷体" pitchFamily="2" charset="-122"/>
              </a:rPr>
              <a:t>该项活动的主要内容是与众多球迷的互动</a:t>
            </a:r>
            <a:endParaRPr lang="en-US" altLang="zh-CN" sz="2000" b="1">
              <a:latin typeface="华文楷体" pitchFamily="2" charset="-122"/>
              <a:ea typeface="华文楷体" pitchFamily="2" charset="-122"/>
            </a:endParaRPr>
          </a:p>
          <a:p>
            <a:pPr>
              <a:lnSpc>
                <a:spcPct val="150000"/>
              </a:lnSpc>
              <a:buFont typeface="Arial" charset="0"/>
              <a:buChar char="•"/>
            </a:pPr>
            <a:r>
              <a:rPr lang="zh-CN" altLang="en-US" sz="2000" b="1">
                <a:latin typeface="华文楷体" pitchFamily="2" charset="-122"/>
                <a:ea typeface="华文楷体" pitchFamily="2" charset="-122"/>
              </a:rPr>
              <a:t>足球爱好者可以通过</a:t>
            </a:r>
            <a:r>
              <a:rPr lang="en-US" altLang="zh-CN" sz="2000" b="1">
                <a:latin typeface="华文楷体" pitchFamily="2" charset="-122"/>
                <a:ea typeface="华文楷体" pitchFamily="2" charset="-122"/>
              </a:rPr>
              <a:t>Facebook</a:t>
            </a:r>
            <a:r>
              <a:rPr lang="zh-CN" altLang="en-US" sz="2000" b="1">
                <a:latin typeface="华文楷体" pitchFamily="2" charset="-122"/>
                <a:ea typeface="华文楷体" pitchFamily="2" charset="-122"/>
              </a:rPr>
              <a:t>、</a:t>
            </a:r>
            <a:r>
              <a:rPr lang="en-US" altLang="zh-CN" sz="2000" b="1">
                <a:latin typeface="华文楷体" pitchFamily="2" charset="-122"/>
                <a:ea typeface="华文楷体" pitchFamily="2" charset="-122"/>
              </a:rPr>
              <a:t>Twitter</a:t>
            </a:r>
            <a:r>
              <a:rPr lang="zh-CN" altLang="en-US" sz="2000" b="1">
                <a:latin typeface="华文楷体" pitchFamily="2" charset="-122"/>
                <a:ea typeface="华文楷体" pitchFamily="2" charset="-122"/>
              </a:rPr>
              <a:t>等网站发布一条少于</a:t>
            </a:r>
            <a:r>
              <a:rPr lang="en-US" altLang="zh-CN" sz="2000" b="1">
                <a:latin typeface="华文楷体" pitchFamily="2" charset="-122"/>
                <a:ea typeface="华文楷体" pitchFamily="2" charset="-122"/>
              </a:rPr>
              <a:t>55</a:t>
            </a:r>
            <a:r>
              <a:rPr lang="zh-CN" altLang="en-US" sz="2000" b="1">
                <a:latin typeface="华文楷体" pitchFamily="2" charset="-122"/>
                <a:ea typeface="华文楷体" pitchFamily="2" charset="-122"/>
              </a:rPr>
              <a:t>字的、关于世界上最好的</a:t>
            </a:r>
            <a:r>
              <a:rPr lang="en-US" altLang="zh-CN" sz="2000" b="1">
                <a:latin typeface="华文楷体" pitchFamily="2" charset="-122"/>
                <a:ea typeface="华文楷体" pitchFamily="2" charset="-122"/>
              </a:rPr>
              <a:t>50</a:t>
            </a:r>
            <a:r>
              <a:rPr lang="zh-CN" altLang="en-US" sz="2000" b="1">
                <a:latin typeface="华文楷体" pitchFamily="2" charset="-122"/>
                <a:ea typeface="华文楷体" pitchFamily="2" charset="-122"/>
              </a:rPr>
              <a:t>名足球运动员的标题</a:t>
            </a:r>
            <a:endParaRPr lang="en-US" altLang="zh-CN" sz="2000" b="1">
              <a:latin typeface="华文楷体" pitchFamily="2" charset="-122"/>
              <a:ea typeface="华文楷体" pitchFamily="2" charset="-122"/>
            </a:endParaRPr>
          </a:p>
          <a:p>
            <a:pPr>
              <a:lnSpc>
                <a:spcPct val="150000"/>
              </a:lnSpc>
              <a:buFont typeface="Arial" charset="0"/>
              <a:buChar char="•"/>
            </a:pPr>
            <a:r>
              <a:rPr lang="en-US" altLang="zh-CN" sz="2000" b="1">
                <a:latin typeface="华文楷体" pitchFamily="2" charset="-122"/>
                <a:ea typeface="华文楷体" pitchFamily="2" charset="-122"/>
              </a:rPr>
              <a:t>NIKE</a:t>
            </a:r>
            <a:r>
              <a:rPr lang="zh-CN" altLang="en-US" sz="2000" b="1">
                <a:latin typeface="华文楷体" pitchFamily="2" charset="-122"/>
                <a:ea typeface="华文楷体" pitchFamily="2" charset="-122"/>
              </a:rPr>
              <a:t>将每天从中选出</a:t>
            </a:r>
            <a:r>
              <a:rPr lang="en-US" altLang="zh-CN" sz="2000" b="1">
                <a:latin typeface="华文楷体" pitchFamily="2" charset="-122"/>
                <a:ea typeface="华文楷体" pitchFamily="2" charset="-122"/>
              </a:rPr>
              <a:t>100</a:t>
            </a:r>
            <a:r>
              <a:rPr lang="zh-CN" altLang="en-US" sz="2000" b="1">
                <a:latin typeface="华文楷体" pitchFamily="2" charset="-122"/>
                <a:ea typeface="华文楷体" pitchFamily="2" charset="-122"/>
              </a:rPr>
              <a:t>条标题，在约翰内斯堡的一栋大楼上，通过号称“有史以来最大的</a:t>
            </a:r>
            <a:r>
              <a:rPr lang="en-US" altLang="zh-CN" sz="2000" b="1">
                <a:latin typeface="华文楷体" pitchFamily="2" charset="-122"/>
                <a:ea typeface="华文楷体" pitchFamily="2" charset="-122"/>
              </a:rPr>
              <a:t>LED</a:t>
            </a:r>
            <a:r>
              <a:rPr lang="zh-CN" altLang="en-US" sz="2000" b="1">
                <a:latin typeface="华文楷体" pitchFamily="2" charset="-122"/>
                <a:ea typeface="华文楷体" pitchFamily="2" charset="-122"/>
              </a:rPr>
              <a:t>装置”将这些标题展示出来，而被选中的球迷也将会收到包含自己头条的那一段展示影片留作纪念</a:t>
            </a:r>
          </a:p>
        </p:txBody>
      </p:sp>
      <p:sp>
        <p:nvSpPr>
          <p:cNvPr id="3" name="矩形 2"/>
          <p:cNvSpPr/>
          <p:nvPr/>
        </p:nvSpPr>
        <p:spPr>
          <a:xfrm>
            <a:off x="110093" y="1621576"/>
            <a:ext cx="8950399" cy="676591"/>
          </a:xfrm>
          <a:prstGeom prst="rect">
            <a:avLst/>
          </a:prstGeom>
        </p:spPr>
        <p:txBody>
          <a:bodyPr>
            <a:spAutoFit/>
          </a:bodyPr>
          <a:lstStyle/>
          <a:p>
            <a:pPr>
              <a:lnSpc>
                <a:spcPct val="150000"/>
              </a:lnSpc>
              <a:defRPr/>
            </a:pPr>
            <a:r>
              <a:rPr lang="en-US" altLang="zh-CN" sz="2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NIKE</a:t>
            </a:r>
            <a:r>
              <a:rPr lang="zh-CN" altLang="en-US" sz="2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“踢出传奇”广告发布后，又紧密推出了一项“全民互动”新媒体活动</a:t>
            </a:r>
            <a:r>
              <a:rPr lang="en-US" altLang="zh-CN" sz="2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t>
            </a:r>
            <a:endParaRPr lang="zh-CN" altLang="en-US" sz="2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4" name="矩形 3"/>
          <p:cNvSpPr/>
          <p:nvPr/>
        </p:nvSpPr>
        <p:spPr>
          <a:xfrm>
            <a:off x="152400" y="2133600"/>
            <a:ext cx="8991600" cy="1463675"/>
          </a:xfrm>
          <a:prstGeom prst="rect">
            <a:avLst/>
          </a:prstGeom>
        </p:spPr>
        <p:txBody>
          <a:bodyPr>
            <a:spAutoFit/>
          </a:bodyPr>
          <a:lstStyle/>
          <a:p>
            <a:pPr algn="ctr">
              <a:lnSpc>
                <a:spcPct val="150000"/>
              </a:lnSpc>
              <a:defRPr/>
            </a:pPr>
            <a:r>
              <a:rPr lang="en-US" altLang="zh-CN" sz="6000" b="1" dirty="0">
                <a:solidFill>
                  <a:srgbClr val="FF0000"/>
                </a:solidFill>
                <a:latin typeface="+mj-lt"/>
                <a:ea typeface="黑体" pitchFamily="49" charset="-122"/>
              </a:rPr>
              <a:t>“Write Your Headline</a:t>
            </a:r>
            <a:r>
              <a:rPr lang="zh-CN" altLang="en-US" sz="6000" b="1" dirty="0">
                <a:solidFill>
                  <a:srgbClr val="FF0000"/>
                </a:solidFill>
                <a:latin typeface="+mj-lt"/>
                <a:ea typeface="黑体" pitchFamily="49" charset="-122"/>
              </a:rPr>
              <a:t>”</a:t>
            </a:r>
          </a:p>
        </p:txBody>
      </p:sp>
      <p:sp>
        <p:nvSpPr>
          <p:cNvPr id="46087" name="TextBox 5"/>
          <p:cNvSpPr txBox="1">
            <a:spLocks noChangeArrowheads="1"/>
          </p:cNvSpPr>
          <p:nvPr/>
        </p:nvSpPr>
        <p:spPr bwMode="auto">
          <a:xfrm>
            <a:off x="76200" y="838200"/>
            <a:ext cx="2470150" cy="915988"/>
          </a:xfrm>
          <a:prstGeom prst="rect">
            <a:avLst/>
          </a:prstGeom>
          <a:noFill/>
          <a:ln w="9525">
            <a:noFill/>
            <a:miter lim="800000"/>
            <a:headEnd/>
            <a:tailEnd/>
          </a:ln>
        </p:spPr>
        <p:txBody>
          <a:bodyPr wrap="none">
            <a:spAutoFit/>
          </a:bodyPr>
          <a:lstStyle/>
          <a:p>
            <a:pPr>
              <a:lnSpc>
                <a:spcPct val="150000"/>
              </a:lnSpc>
            </a:pPr>
            <a:r>
              <a:rPr lang="zh-CN" altLang="en-US" sz="3600" b="1">
                <a:latin typeface="华文楷体" pitchFamily="2" charset="-122"/>
                <a:ea typeface="华文楷体" pitchFamily="2" charset="-122"/>
              </a:rPr>
              <a:t>代表案例：</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46084"/>
                                        </p:tgtEl>
                                        <p:attrNameLst>
                                          <p:attrName>style.visibility</p:attrName>
                                        </p:attrNameLst>
                                      </p:cBhvr>
                                      <p:to>
                                        <p:strVal val="visible"/>
                                      </p:to>
                                    </p:set>
                                    <p:anim to="" calcmode="lin" valueType="num">
                                      <p:cBhvr>
                                        <p:cTn id="7" dur="1" fill="hold"/>
                                        <p:tgtEl>
                                          <p:spTgt spid="46084"/>
                                        </p:tgtEl>
                                        <p:attrNameLst>
                                          <p:attrName/>
                                        </p:attrNameLst>
                                      </p:cBhvr>
                                    </p:anim>
                                  </p:childTnLst>
                                </p:cTn>
                              </p:par>
                              <p:par>
                                <p:cTn id="8" presetID="24"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 to="" calcmode="lin" valueType="num">
                                      <p:cBhvr>
                                        <p:cTn id="10" dur="1" fill="hold"/>
                                        <p:tgtEl>
                                          <p:spTgt spid="3"/>
                                        </p:tgtEl>
                                        <p:attrNameLst>
                                          <p:attrName/>
                                        </p:attrNameLst>
                                      </p:cBhvr>
                                    </p:anim>
                                  </p:childTnLst>
                                </p:cTn>
                              </p:par>
                              <p:par>
                                <p:cTn id="11" presetID="24" presetClass="entr" presetSubtype="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 to="" calcmode="lin" valueType="num">
                                      <p:cBhvr>
                                        <p:cTn id="13" dur="1" fill="hold"/>
                                        <p:tgtEl>
                                          <p:spTgt spid="4"/>
                                        </p:tgtEl>
                                        <p:attrNameLst>
                                          <p:attrName/>
                                        </p:attrNameLst>
                                      </p:cBhvr>
                                    </p:anim>
                                  </p:childTnLst>
                                </p:cTn>
                              </p:par>
                              <p:par>
                                <p:cTn id="14" presetID="24" presetClass="entr" presetSubtype="0" fill="hold" grpId="0" nodeType="withEffect">
                                  <p:stCondLst>
                                    <p:cond delay="0"/>
                                  </p:stCondLst>
                                  <p:childTnLst>
                                    <p:set>
                                      <p:cBhvr>
                                        <p:cTn id="15" dur="1" fill="hold">
                                          <p:stCondLst>
                                            <p:cond delay="0"/>
                                          </p:stCondLst>
                                        </p:cTn>
                                        <p:tgtEl>
                                          <p:spTgt spid="46087"/>
                                        </p:tgtEl>
                                        <p:attrNameLst>
                                          <p:attrName>style.visibility</p:attrName>
                                        </p:attrNameLst>
                                      </p:cBhvr>
                                      <p:to>
                                        <p:strVal val="visible"/>
                                      </p:to>
                                    </p:set>
                                    <p:anim to="" calcmode="lin" valueType="num">
                                      <p:cBhvr>
                                        <p:cTn id="16" dur="1" fill="hold"/>
                                        <p:tgtEl>
                                          <p:spTgt spid="46087"/>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4" grpId="0" animBg="1"/>
      <p:bldP spid="4" grpId="0"/>
      <p:bldP spid="4608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TextBox 6"/>
          <p:cNvSpPr txBox="1">
            <a:spLocks noChangeArrowheads="1"/>
          </p:cNvSpPr>
          <p:nvPr/>
        </p:nvSpPr>
        <p:spPr bwMode="auto">
          <a:xfrm>
            <a:off x="1214414" y="4494227"/>
            <a:ext cx="6788150" cy="1006475"/>
          </a:xfrm>
          <a:prstGeom prst="rect">
            <a:avLst/>
          </a:prstGeom>
          <a:noFill/>
          <a:ln w="9525">
            <a:noFill/>
            <a:miter lim="800000"/>
            <a:headEnd/>
            <a:tailEnd/>
          </a:ln>
        </p:spPr>
        <p:txBody>
          <a:bodyPr wrap="none">
            <a:spAutoFit/>
          </a:bodyPr>
          <a:lstStyle/>
          <a:p>
            <a:pPr algn="ctr">
              <a:lnSpc>
                <a:spcPct val="150000"/>
              </a:lnSpc>
            </a:pPr>
            <a:r>
              <a:rPr lang="zh-CN" altLang="en-US" sz="2000" b="1" dirty="0">
                <a:solidFill>
                  <a:srgbClr val="FF0000"/>
                </a:solidFill>
                <a:latin typeface="华文楷体" pitchFamily="2" charset="-122"/>
                <a:ea typeface="华文楷体" pitchFamily="2" charset="-122"/>
              </a:rPr>
              <a:t>通过消费者自己创造内容的新传播媒体模式，</a:t>
            </a:r>
            <a:endParaRPr lang="en-US" altLang="zh-CN" sz="2000" b="1" dirty="0">
              <a:solidFill>
                <a:srgbClr val="FF0000"/>
              </a:solidFill>
              <a:latin typeface="华文楷体" pitchFamily="2" charset="-122"/>
              <a:ea typeface="华文楷体" pitchFamily="2" charset="-122"/>
            </a:endParaRPr>
          </a:p>
          <a:p>
            <a:pPr algn="ctr">
              <a:lnSpc>
                <a:spcPct val="150000"/>
              </a:lnSpc>
            </a:pPr>
            <a:r>
              <a:rPr lang="zh-CN" altLang="en-US" sz="2000" b="1" dirty="0">
                <a:solidFill>
                  <a:srgbClr val="FF0000"/>
                </a:solidFill>
                <a:latin typeface="华文楷体" pitchFamily="2" charset="-122"/>
                <a:ea typeface="华文楷体" pitchFamily="2" charset="-122"/>
              </a:rPr>
              <a:t>已不仅仅是简单的互动员，而是真正挑起了消费的参与热情</a:t>
            </a:r>
            <a:endParaRPr lang="zh-TW" altLang="en-US" sz="2000" b="1" dirty="0">
              <a:solidFill>
                <a:srgbClr val="FF0000"/>
              </a:solidFill>
              <a:latin typeface="华文楷体" pitchFamily="2" charset="-122"/>
              <a:ea typeface="华文楷体" pitchFamily="2" charset="-122"/>
            </a:endParaRPr>
          </a:p>
        </p:txBody>
      </p:sp>
      <p:sp>
        <p:nvSpPr>
          <p:cNvPr id="8" name="矩形 7"/>
          <p:cNvSpPr/>
          <p:nvPr/>
        </p:nvSpPr>
        <p:spPr>
          <a:xfrm>
            <a:off x="428625" y="1785926"/>
            <a:ext cx="8715375" cy="1463675"/>
          </a:xfrm>
          <a:prstGeom prst="rect">
            <a:avLst/>
          </a:prstGeom>
        </p:spPr>
        <p:txBody>
          <a:bodyPr>
            <a:spAutoFit/>
          </a:bodyPr>
          <a:lstStyle/>
          <a:p>
            <a:pPr algn="ctr">
              <a:lnSpc>
                <a:spcPct val="150000"/>
              </a:lnSpc>
              <a:defRPr/>
            </a:pPr>
            <a:r>
              <a:rPr lang="en-US" altLang="zh-CN" sz="6000" b="1" dirty="0">
                <a:solidFill>
                  <a:srgbClr val="FF0000"/>
                </a:solidFill>
                <a:latin typeface="+mj-lt"/>
                <a:ea typeface="黑体" pitchFamily="49" charset="-122"/>
              </a:rPr>
              <a:t>“Write Your Headline</a:t>
            </a:r>
            <a:r>
              <a:rPr lang="zh-CN" altLang="en-US" sz="6000" b="1" dirty="0">
                <a:solidFill>
                  <a:srgbClr val="FF0000"/>
                </a:solidFill>
                <a:latin typeface="+mj-lt"/>
                <a:ea typeface="黑体" pitchFamily="49" charset="-122"/>
              </a:rPr>
              <a:t>”</a:t>
            </a:r>
          </a:p>
        </p:txBody>
      </p:sp>
      <p:sp>
        <p:nvSpPr>
          <p:cNvPr id="6" name="右箭头 5"/>
          <p:cNvSpPr/>
          <p:nvPr/>
        </p:nvSpPr>
        <p:spPr>
          <a:xfrm rot="1233364">
            <a:off x="1867992" y="3212300"/>
            <a:ext cx="6576642" cy="439331"/>
          </a:xfrm>
          <a:prstGeom prst="rightArrow">
            <a:avLst>
              <a:gd name="adj1" fmla="val 50000"/>
              <a:gd name="adj2" fmla="val 161916"/>
            </a:avLst>
          </a:prstGeom>
          <a:ln w="34925">
            <a:solidFill>
              <a:srgbClr val="FFFFFF"/>
            </a:solidFill>
          </a:ln>
          <a:effectLst>
            <a:outerShdw blurRad="317500" dir="2700000" algn="ctr">
              <a:srgbClr val="000000">
                <a:alpha val="43000"/>
              </a:srgbClr>
            </a:outerShdw>
          </a:effectLst>
          <a:scene3d>
            <a:camera prst="perspectiveFront" fov="2700000">
              <a:rot lat="19086000" lon="19067999" rev="3108000"/>
            </a:camera>
            <a:lightRig rig="threePt" dir="t">
              <a:rot lat="0" lon="0" rev="0"/>
            </a:lightRig>
          </a:scene3d>
          <a:sp3d extrusionH="38100" prstMaterial="clear">
            <a:bevelT w="260350" h="50800" prst="softRound"/>
            <a:bevelB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TextBox 6"/>
          <p:cNvSpPr txBox="1"/>
          <p:nvPr/>
        </p:nvSpPr>
        <p:spPr>
          <a:xfrm>
            <a:off x="6357950" y="3714752"/>
            <a:ext cx="902811" cy="307777"/>
          </a:xfrm>
          <a:prstGeom prst="rect">
            <a:avLst/>
          </a:prstGeom>
          <a:noFill/>
        </p:spPr>
        <p:txBody>
          <a:bodyPr wrap="none" rtlCol="0">
            <a:spAutoFit/>
          </a:bodyPr>
          <a:lstStyle/>
          <a:p>
            <a:r>
              <a:rPr lang="zh-CN" altLang="en-US" sz="1400" b="1" dirty="0" smtClean="0">
                <a:latin typeface="黑体" pitchFamily="49" charset="-122"/>
                <a:ea typeface="黑体" pitchFamily="49" charset="-122"/>
              </a:rPr>
              <a:t>见下一页</a:t>
            </a:r>
            <a:endParaRPr lang="zh-CN" altLang="en-US" sz="1400" b="1" dirty="0">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7" name="Write Your Headline - Write The Future.wmv">
            <a:hlinkClick r:id="" action="ppaction://media"/>
          </p:cNvPr>
          <p:cNvPicPr>
            <a:picLocks noRot="1" noChangeAspect="1"/>
          </p:cNvPicPr>
          <p:nvPr>
            <a:videoFile r:link="rId1"/>
          </p:nvPr>
        </p:nvPicPr>
        <p:blipFill>
          <a:blip r:embed="rId3"/>
          <a:stretch>
            <a:fillRect/>
          </a:stretch>
        </p:blipFill>
        <p:spPr>
          <a:xfrm>
            <a:off x="-64" y="642918"/>
            <a:ext cx="9144064" cy="5143536"/>
          </a:xfrm>
          <a:prstGeom prst="rect">
            <a:avLst/>
          </a:prstGeom>
        </p:spPr>
      </p:pic>
      <p:cxnSp>
        <p:nvCxnSpPr>
          <p:cNvPr id="9" name="直接连接符 8"/>
          <p:cNvCxnSpPr/>
          <p:nvPr/>
        </p:nvCxnSpPr>
        <p:spPr>
          <a:xfrm>
            <a:off x="0" y="5786454"/>
            <a:ext cx="9144000" cy="1588"/>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7"/>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7"/>
                                        </p:tgtEl>
                                      </p:cBhvr>
                                    </p:cmd>
                                  </p:childTnLst>
                                </p:cTn>
                              </p:par>
                            </p:childTnLst>
                          </p:cTn>
                        </p:par>
                      </p:childTnLst>
                    </p:cTn>
                  </p:par>
                </p:childTnLst>
              </p:cTn>
              <p:nextCondLst>
                <p:cond evt="onClick" delay="0">
                  <p:tgtEl>
                    <p:spTgt spid="7"/>
                  </p:tgtEl>
                </p:cond>
              </p:nextCondLst>
            </p:seq>
            <p:video>
              <p:cMediaNode>
                <p:cTn id="7" fill="hold" display="0">
                  <p:stCondLst>
                    <p:cond delay="indefinite"/>
                  </p:stCondLst>
                  <p:endCondLst>
                    <p:cond evt="onNext" delay="0">
                      <p:tgtEl>
                        <p:sldTgt/>
                      </p:tgtEl>
                    </p:cond>
                    <p:cond evt="onPrev" delay="0">
                      <p:tgtEl>
                        <p:sldTgt/>
                      </p:tgtEl>
                    </p:cond>
                  </p:endCondLst>
                </p:cTn>
                <p:tgtEl>
                  <p:spTgt spid="7"/>
                </p:tgtEl>
              </p:cMediaNode>
            </p:video>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2" name="TextBox 1"/>
          <p:cNvSpPr txBox="1">
            <a:spLocks noChangeArrowheads="1"/>
          </p:cNvSpPr>
          <p:nvPr/>
        </p:nvSpPr>
        <p:spPr bwMode="auto">
          <a:xfrm>
            <a:off x="0" y="1479550"/>
            <a:ext cx="9075738" cy="3930650"/>
          </a:xfrm>
          <a:prstGeom prst="rect">
            <a:avLst/>
          </a:prstGeom>
          <a:noFill/>
          <a:ln w="9525">
            <a:noFill/>
            <a:miter lim="800000"/>
            <a:headEnd/>
            <a:tailEnd/>
          </a:ln>
        </p:spPr>
        <p:txBody>
          <a:bodyPr>
            <a:spAutoFit/>
          </a:bodyPr>
          <a:lstStyle/>
          <a:p>
            <a:pPr algn="ctr">
              <a:lnSpc>
                <a:spcPct val="150000"/>
              </a:lnSpc>
            </a:pPr>
            <a:r>
              <a:rPr lang="zh-CN" altLang="en-US" sz="4400" b="1">
                <a:solidFill>
                  <a:srgbClr val="FFC000"/>
                </a:solidFill>
                <a:latin typeface="黑体" pitchFamily="49" charset="-122"/>
                <a:ea typeface="黑体" pitchFamily="49" charset="-122"/>
              </a:rPr>
              <a:t>在新媒体涌现下</a:t>
            </a:r>
            <a:endParaRPr lang="en-US" altLang="zh-CN" sz="4400" b="1">
              <a:solidFill>
                <a:srgbClr val="FFC000"/>
              </a:solidFill>
              <a:latin typeface="黑体" pitchFamily="49" charset="-122"/>
              <a:ea typeface="黑体" pitchFamily="49" charset="-122"/>
            </a:endParaRPr>
          </a:p>
          <a:p>
            <a:pPr algn="ctr">
              <a:lnSpc>
                <a:spcPct val="150000"/>
              </a:lnSpc>
            </a:pPr>
            <a:r>
              <a:rPr lang="zh-CN" altLang="en-US" sz="8000" b="1">
                <a:solidFill>
                  <a:srgbClr val="FF0000"/>
                </a:solidFill>
                <a:latin typeface="黑体" pitchFamily="49" charset="-122"/>
                <a:ea typeface="黑体" pitchFamily="49" charset="-122"/>
              </a:rPr>
              <a:t>“根基式传播”</a:t>
            </a:r>
            <a:endParaRPr lang="en-US" altLang="zh-CN" sz="8000" b="1">
              <a:solidFill>
                <a:srgbClr val="FF0000"/>
              </a:solidFill>
              <a:latin typeface="黑体" pitchFamily="49" charset="-122"/>
              <a:ea typeface="黑体" pitchFamily="49" charset="-122"/>
            </a:endParaRPr>
          </a:p>
          <a:p>
            <a:pPr algn="ctr">
              <a:lnSpc>
                <a:spcPct val="150000"/>
              </a:lnSpc>
            </a:pPr>
            <a:r>
              <a:rPr lang="zh-CN" altLang="en-US" sz="4400" b="1">
                <a:solidFill>
                  <a:srgbClr val="FF0000"/>
                </a:solidFill>
                <a:latin typeface="黑体" pitchFamily="49" charset="-122"/>
                <a:ea typeface="黑体" pitchFamily="49" charset="-122"/>
              </a:rPr>
              <a:t>是品牌受益的营销之道</a:t>
            </a:r>
            <a:endParaRPr lang="zh-CN" altLang="en-US" sz="4400" b="1">
              <a:latin typeface="黑体" pitchFamily="49" charset="-122"/>
              <a:ea typeface="黑体"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48132"/>
                                        </p:tgtEl>
                                      </p:cBhvr>
                                      <p:by x="130000" y="13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8" name="Text Box 4"/>
          <p:cNvSpPr txBox="1">
            <a:spLocks noChangeArrowheads="1"/>
          </p:cNvSpPr>
          <p:nvPr/>
        </p:nvSpPr>
        <p:spPr bwMode="auto">
          <a:xfrm>
            <a:off x="2971800" y="3429000"/>
            <a:ext cx="3352800" cy="2019300"/>
          </a:xfrm>
          <a:prstGeom prst="rect">
            <a:avLst/>
          </a:prstGeom>
          <a:noFill/>
          <a:ln w="9525">
            <a:noFill/>
            <a:miter lim="800000"/>
            <a:headEnd/>
            <a:tailEnd/>
          </a:ln>
        </p:spPr>
        <p:txBody>
          <a:bodyPr lIns="94627" tIns="47314" rIns="94627" bIns="47314">
            <a:spAutoFit/>
          </a:bodyPr>
          <a:lstStyle/>
          <a:p>
            <a:pPr defTabSz="946150">
              <a:lnSpc>
                <a:spcPct val="150000"/>
              </a:lnSpc>
              <a:buFontTx/>
              <a:buChar char="•"/>
            </a:pPr>
            <a:r>
              <a:rPr lang="zh-CN" altLang="en-US" sz="2800" b="1">
                <a:latin typeface="华文楷体" pitchFamily="2" charset="-122"/>
                <a:ea typeface="华文楷体" pitchFamily="2" charset="-122"/>
              </a:rPr>
              <a:t>盘点新媒体   </a:t>
            </a:r>
          </a:p>
          <a:p>
            <a:pPr defTabSz="946150">
              <a:lnSpc>
                <a:spcPct val="150000"/>
              </a:lnSpc>
              <a:buFontTx/>
              <a:buChar char="•"/>
            </a:pPr>
            <a:r>
              <a:rPr lang="zh-CN" altLang="en-US" sz="2800" b="1">
                <a:latin typeface="华文楷体" pitchFamily="2" charset="-122"/>
                <a:ea typeface="华文楷体" pitchFamily="2" charset="-122"/>
              </a:rPr>
              <a:t>新媒体营销怪现状</a:t>
            </a:r>
          </a:p>
          <a:p>
            <a:pPr defTabSz="946150">
              <a:lnSpc>
                <a:spcPct val="150000"/>
              </a:lnSpc>
              <a:buFontTx/>
              <a:buChar char="•"/>
            </a:pPr>
            <a:r>
              <a:rPr lang="zh-CN" altLang="en-US" sz="2800" b="1">
                <a:latin typeface="华文楷体" pitchFamily="2" charset="-122"/>
                <a:ea typeface="华文楷体" pitchFamily="2" charset="-122"/>
              </a:rPr>
              <a:t>新媒体营销谋略</a:t>
            </a:r>
          </a:p>
        </p:txBody>
      </p:sp>
      <p:sp>
        <p:nvSpPr>
          <p:cNvPr id="8195" name="Text Box 5"/>
          <p:cNvSpPr txBox="1">
            <a:spLocks noChangeArrowheads="1"/>
          </p:cNvSpPr>
          <p:nvPr/>
        </p:nvSpPr>
        <p:spPr bwMode="auto">
          <a:xfrm>
            <a:off x="609600" y="1905000"/>
            <a:ext cx="7632700" cy="827088"/>
          </a:xfrm>
          <a:prstGeom prst="rect">
            <a:avLst/>
          </a:prstGeom>
          <a:noFill/>
          <a:ln w="9525">
            <a:noFill/>
            <a:miter lim="800000"/>
            <a:headEnd/>
            <a:tailEnd/>
          </a:ln>
        </p:spPr>
        <p:txBody>
          <a:bodyPr lIns="94627" tIns="47314" rIns="94627" bIns="47314">
            <a:spAutoFit/>
          </a:bodyPr>
          <a:lstStyle/>
          <a:p>
            <a:pPr algn="ctr" defTabSz="946150"/>
            <a:r>
              <a:rPr lang="zh-CN" altLang="en-US" sz="4800" b="1">
                <a:ea typeface="黑体" pitchFamily="49" charset="-122"/>
              </a:rPr>
              <a:t>一   新媒体网络营销洞察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5128"/>
                                        </p:tgtEl>
                                        <p:attrNameLst>
                                          <p:attrName>style.visibility</p:attrName>
                                        </p:attrNameLst>
                                      </p:cBhvr>
                                      <p:to>
                                        <p:strVal val="visible"/>
                                      </p:to>
                                    </p:set>
                                    <p:animEffect transition="in" filter="strips(downLeft)">
                                      <p:cBhvr>
                                        <p:cTn id="7" dur="2000"/>
                                        <p:tgtEl>
                                          <p:spTgt spid="51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2"/>
          <p:cNvSpPr txBox="1">
            <a:spLocks noChangeArrowheads="1"/>
          </p:cNvSpPr>
          <p:nvPr/>
        </p:nvSpPr>
        <p:spPr bwMode="auto">
          <a:xfrm>
            <a:off x="0" y="1828800"/>
            <a:ext cx="9144000" cy="1073872"/>
          </a:xfrm>
          <a:prstGeom prst="rect">
            <a:avLst/>
          </a:prstGeom>
          <a:noFill/>
          <a:ln w="9525" algn="ctr">
            <a:noFill/>
            <a:miter lim="800000"/>
            <a:headEnd/>
            <a:tailEnd/>
          </a:ln>
        </p:spPr>
        <p:txBody>
          <a:bodyPr lIns="91428" tIns="45714" rIns="91428" bIns="45714">
            <a:spAutoFit/>
          </a:bodyPr>
          <a:lstStyle/>
          <a:p>
            <a:pPr algn="ctr" defTabSz="946150">
              <a:lnSpc>
                <a:spcPct val="150000"/>
              </a:lnSpc>
              <a:spcBef>
                <a:spcPct val="50000"/>
              </a:spcBef>
            </a:pPr>
            <a:r>
              <a:rPr lang="zh-CN" altLang="en-US" sz="4800" b="1" dirty="0">
                <a:ea typeface="黑体" pitchFamily="49" charset="-122"/>
              </a:rPr>
              <a:t>二    </a:t>
            </a:r>
            <a:r>
              <a:rPr lang="zh-CN" altLang="en-US" sz="4800" b="1" dirty="0" smtClean="0">
                <a:ea typeface="黑体" pitchFamily="49" charset="-122"/>
              </a:rPr>
              <a:t>整合</a:t>
            </a:r>
            <a:r>
              <a:rPr lang="zh-CN" altLang="en-US" sz="4800" b="1" dirty="0">
                <a:ea typeface="黑体" pitchFamily="49" charset="-122"/>
              </a:rPr>
              <a:t>营销新论</a:t>
            </a:r>
          </a:p>
        </p:txBody>
      </p:sp>
      <p:sp>
        <p:nvSpPr>
          <p:cNvPr id="49157" name="Text Box 3"/>
          <p:cNvSpPr txBox="1">
            <a:spLocks noChangeArrowheads="1"/>
          </p:cNvSpPr>
          <p:nvPr/>
        </p:nvSpPr>
        <p:spPr bwMode="auto">
          <a:xfrm>
            <a:off x="2819400" y="3883025"/>
            <a:ext cx="4343400" cy="1374775"/>
          </a:xfrm>
          <a:prstGeom prst="rect">
            <a:avLst/>
          </a:prstGeom>
          <a:noFill/>
          <a:ln w="9525" algn="ctr">
            <a:noFill/>
            <a:miter lim="800000"/>
            <a:headEnd/>
            <a:tailEnd/>
          </a:ln>
        </p:spPr>
        <p:txBody>
          <a:bodyPr lIns="91428" tIns="45714" rIns="91428" bIns="45714">
            <a:spAutoFit/>
          </a:bodyPr>
          <a:lstStyle/>
          <a:p>
            <a:pPr defTabSz="946150">
              <a:lnSpc>
                <a:spcPct val="150000"/>
              </a:lnSpc>
              <a:buFontTx/>
              <a:buChar char="•"/>
            </a:pPr>
            <a:r>
              <a:rPr lang="zh-CN" altLang="en-US" sz="2800" b="1" dirty="0">
                <a:latin typeface="华文楷体" pitchFamily="2" charset="-122"/>
                <a:ea typeface="华文楷体" pitchFamily="2" charset="-122"/>
              </a:rPr>
              <a:t>新媒体整合营销法宝</a:t>
            </a:r>
          </a:p>
          <a:p>
            <a:pPr defTabSz="946150">
              <a:lnSpc>
                <a:spcPct val="150000"/>
              </a:lnSpc>
              <a:buFontTx/>
              <a:buChar char="•"/>
            </a:pPr>
            <a:r>
              <a:rPr lang="zh-CN" altLang="en-US" sz="2800" b="1" dirty="0" smtClean="0">
                <a:latin typeface="华文楷体" pitchFamily="2" charset="-122"/>
                <a:ea typeface="华文楷体" pitchFamily="2" charset="-122"/>
              </a:rPr>
              <a:t>优度网顾问</a:t>
            </a:r>
            <a:r>
              <a:rPr lang="zh-CN" altLang="en-US" sz="2800" b="1" dirty="0">
                <a:latin typeface="华文楷体" pitchFamily="2" charset="-122"/>
                <a:ea typeface="华文楷体" pitchFamily="2" charset="-122"/>
              </a:rPr>
              <a:t>式定制营销</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49157"/>
                                        </p:tgtEl>
                                        <p:attrNameLst>
                                          <p:attrName>style.visibility</p:attrName>
                                        </p:attrNameLst>
                                      </p:cBhvr>
                                      <p:to>
                                        <p:strVal val="visible"/>
                                      </p:to>
                                    </p:set>
                                    <p:animEffect transition="in" filter="strips(downLeft)">
                                      <p:cBhvr>
                                        <p:cTn id="7" dur="1000"/>
                                        <p:tgtEl>
                                          <p:spTgt spid="491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7"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矩形 3"/>
          <p:cNvSpPr>
            <a:spLocks noChangeArrowheads="1"/>
          </p:cNvSpPr>
          <p:nvPr/>
        </p:nvSpPr>
        <p:spPr bwMode="auto">
          <a:xfrm>
            <a:off x="0" y="2590800"/>
            <a:ext cx="9144000" cy="1006475"/>
          </a:xfrm>
          <a:prstGeom prst="rect">
            <a:avLst/>
          </a:prstGeom>
          <a:solidFill>
            <a:srgbClr val="FFFFFF">
              <a:alpha val="45097"/>
            </a:srgbClr>
          </a:solidFill>
          <a:ln w="9525">
            <a:noFill/>
            <a:miter lim="800000"/>
            <a:headEnd/>
            <a:tailEnd/>
          </a:ln>
        </p:spPr>
        <p:txBody>
          <a:bodyPr>
            <a:spAutoFit/>
          </a:bodyPr>
          <a:lstStyle/>
          <a:p>
            <a:pPr algn="ctr" defTabSz="946150">
              <a:lnSpc>
                <a:spcPct val="150000"/>
              </a:lnSpc>
            </a:pPr>
            <a:r>
              <a:rPr lang="zh-CN" altLang="en-US" sz="4000" b="1" dirty="0" smtClean="0">
                <a:latin typeface="黑体" pitchFamily="49" charset="-122"/>
                <a:ea typeface="黑体" pitchFamily="49" charset="-122"/>
              </a:rPr>
              <a:t>优度网新</a:t>
            </a:r>
            <a:r>
              <a:rPr lang="zh-CN" altLang="en-US" sz="4000" b="1" dirty="0">
                <a:latin typeface="黑体" pitchFamily="49" charset="-122"/>
                <a:ea typeface="黑体" pitchFamily="49" charset="-122"/>
              </a:rPr>
              <a:t>媒体整合营销法宝</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5" name="Rectangle 31"/>
          <p:cNvSpPr>
            <a:spLocks noChangeArrowheads="1"/>
          </p:cNvSpPr>
          <p:nvPr/>
        </p:nvSpPr>
        <p:spPr bwMode="auto">
          <a:xfrm>
            <a:off x="152400" y="939800"/>
            <a:ext cx="2971800" cy="1082515"/>
          </a:xfrm>
          <a:prstGeom prst="rect">
            <a:avLst/>
          </a:prstGeom>
          <a:noFill/>
          <a:ln w="9525">
            <a:noFill/>
            <a:miter lim="800000"/>
            <a:headEnd/>
            <a:tailEnd/>
          </a:ln>
        </p:spPr>
        <p:txBody>
          <a:bodyPr lIns="96685" tIns="48343" rIns="96685" bIns="48343">
            <a:spAutoFit/>
          </a:bodyPr>
          <a:lstStyle/>
          <a:p>
            <a:pPr defTabSz="966788">
              <a:spcBef>
                <a:spcPct val="50000"/>
              </a:spcBef>
            </a:pPr>
            <a:r>
              <a:rPr lang="zh-CN" altLang="en-US" sz="3200" b="1" dirty="0" smtClean="0">
                <a:solidFill>
                  <a:srgbClr val="A949CF"/>
                </a:solidFill>
                <a:latin typeface="黑体" pitchFamily="49" charset="-122"/>
                <a:ea typeface="黑体" pitchFamily="49" charset="-122"/>
              </a:rPr>
              <a:t>优度网媒体</a:t>
            </a:r>
            <a:r>
              <a:rPr lang="zh-CN" altLang="en-US" sz="3200" b="1" dirty="0">
                <a:solidFill>
                  <a:srgbClr val="A949CF"/>
                </a:solidFill>
                <a:latin typeface="黑体" pitchFamily="49" charset="-122"/>
                <a:ea typeface="黑体" pitchFamily="49" charset="-122"/>
              </a:rPr>
              <a:t>数据库</a:t>
            </a:r>
          </a:p>
        </p:txBody>
      </p:sp>
      <p:grpSp>
        <p:nvGrpSpPr>
          <p:cNvPr id="2" name="Group 42"/>
          <p:cNvGrpSpPr>
            <a:grpSpLocks/>
          </p:cNvGrpSpPr>
          <p:nvPr/>
        </p:nvGrpSpPr>
        <p:grpSpPr bwMode="auto">
          <a:xfrm>
            <a:off x="0" y="654050"/>
            <a:ext cx="9144000" cy="5964238"/>
            <a:chOff x="0" y="412"/>
            <a:chExt cx="5760" cy="3757"/>
          </a:xfrm>
        </p:grpSpPr>
        <p:sp>
          <p:nvSpPr>
            <p:cNvPr id="25604" name="Freeform 20"/>
            <p:cNvSpPr>
              <a:spLocks/>
            </p:cNvSpPr>
            <p:nvPr/>
          </p:nvSpPr>
          <p:spPr bwMode="auto">
            <a:xfrm rot="5400000" flipH="1" flipV="1">
              <a:off x="476" y="1461"/>
              <a:ext cx="872" cy="1824"/>
            </a:xfrm>
            <a:custGeom>
              <a:avLst/>
              <a:gdLst>
                <a:gd name="T0" fmla="*/ 0 w 873"/>
                <a:gd name="T1" fmla="*/ 0 h 895"/>
                <a:gd name="T2" fmla="*/ 0 w 873"/>
                <a:gd name="T3" fmla="*/ 2147483647 h 895"/>
                <a:gd name="T4" fmla="*/ 2142564794 w 873"/>
                <a:gd name="T5" fmla="*/ 2147483647 h 895"/>
                <a:gd name="T6" fmla="*/ 0 60000 65536"/>
                <a:gd name="T7" fmla="*/ 0 60000 65536"/>
                <a:gd name="T8" fmla="*/ 0 60000 65536"/>
                <a:gd name="T9" fmla="*/ 0 w 873"/>
                <a:gd name="T10" fmla="*/ 0 h 895"/>
                <a:gd name="T11" fmla="*/ 873 w 873"/>
                <a:gd name="T12" fmla="*/ 895 h 895"/>
              </a:gdLst>
              <a:ahLst/>
              <a:cxnLst>
                <a:cxn ang="T6">
                  <a:pos x="T0" y="T1"/>
                </a:cxn>
                <a:cxn ang="T7">
                  <a:pos x="T2" y="T3"/>
                </a:cxn>
                <a:cxn ang="T8">
                  <a:pos x="T4" y="T5"/>
                </a:cxn>
              </a:cxnLst>
              <a:rect l="T9" t="T10" r="T11" b="T12"/>
              <a:pathLst>
                <a:path w="873" h="895">
                  <a:moveTo>
                    <a:pt x="0" y="0"/>
                  </a:moveTo>
                  <a:lnTo>
                    <a:pt x="0" y="895"/>
                  </a:lnTo>
                  <a:lnTo>
                    <a:pt x="873" y="895"/>
                  </a:lnTo>
                </a:path>
              </a:pathLst>
            </a:custGeom>
            <a:noFill/>
            <a:ln w="28575">
              <a:solidFill>
                <a:srgbClr val="0070C0"/>
              </a:solidFill>
              <a:round/>
              <a:headEnd/>
              <a:tailEnd/>
            </a:ln>
          </p:spPr>
          <p:txBody>
            <a:bodyPr rot="10800000" wrap="none" lIns="0" tIns="0" rIns="0" bIns="0" anchor="ctr"/>
            <a:lstStyle/>
            <a:p>
              <a:pPr defTabSz="966788"/>
              <a:endParaRPr lang="zh-CN" altLang="zh-CN" sz="2100"/>
            </a:p>
          </p:txBody>
        </p:sp>
        <p:grpSp>
          <p:nvGrpSpPr>
            <p:cNvPr id="3" name="Group 48"/>
            <p:cNvGrpSpPr>
              <a:grpSpLocks/>
            </p:cNvGrpSpPr>
            <p:nvPr/>
          </p:nvGrpSpPr>
          <p:grpSpPr bwMode="auto">
            <a:xfrm>
              <a:off x="69" y="412"/>
              <a:ext cx="5691" cy="3757"/>
              <a:chOff x="340" y="623"/>
              <a:chExt cx="5262" cy="3526"/>
            </a:xfrm>
          </p:grpSpPr>
          <p:sp>
            <p:nvSpPr>
              <p:cNvPr id="25606" name="Freeform 17"/>
              <p:cNvSpPr>
                <a:spLocks/>
              </p:cNvSpPr>
              <p:nvPr/>
            </p:nvSpPr>
            <p:spPr bwMode="auto">
              <a:xfrm>
                <a:off x="2064" y="845"/>
                <a:ext cx="1608" cy="895"/>
              </a:xfrm>
              <a:custGeom>
                <a:avLst/>
                <a:gdLst>
                  <a:gd name="T0" fmla="*/ 0 w 873"/>
                  <a:gd name="T1" fmla="*/ 0 h 895"/>
                  <a:gd name="T2" fmla="*/ 0 w 873"/>
                  <a:gd name="T3" fmla="*/ 895 h 895"/>
                  <a:gd name="T4" fmla="*/ 18511 w 873"/>
                  <a:gd name="T5" fmla="*/ 895 h 895"/>
                  <a:gd name="T6" fmla="*/ 0 60000 65536"/>
                  <a:gd name="T7" fmla="*/ 0 60000 65536"/>
                  <a:gd name="T8" fmla="*/ 0 60000 65536"/>
                  <a:gd name="T9" fmla="*/ 0 w 873"/>
                  <a:gd name="T10" fmla="*/ 0 h 895"/>
                  <a:gd name="T11" fmla="*/ 873 w 873"/>
                  <a:gd name="T12" fmla="*/ 895 h 895"/>
                </a:gdLst>
                <a:ahLst/>
                <a:cxnLst>
                  <a:cxn ang="T6">
                    <a:pos x="T0" y="T1"/>
                  </a:cxn>
                  <a:cxn ang="T7">
                    <a:pos x="T2" y="T3"/>
                  </a:cxn>
                  <a:cxn ang="T8">
                    <a:pos x="T4" y="T5"/>
                  </a:cxn>
                </a:cxnLst>
                <a:rect l="T9" t="T10" r="T11" b="T12"/>
                <a:pathLst>
                  <a:path w="873" h="895">
                    <a:moveTo>
                      <a:pt x="0" y="0"/>
                    </a:moveTo>
                    <a:lnTo>
                      <a:pt x="0" y="895"/>
                    </a:lnTo>
                    <a:lnTo>
                      <a:pt x="873" y="895"/>
                    </a:lnTo>
                  </a:path>
                </a:pathLst>
              </a:custGeom>
              <a:noFill/>
              <a:ln w="28575">
                <a:solidFill>
                  <a:srgbClr val="0070C0"/>
                </a:solidFill>
                <a:round/>
                <a:headEnd/>
                <a:tailEnd/>
              </a:ln>
            </p:spPr>
            <p:txBody>
              <a:bodyPr wrap="none" lIns="0" tIns="0" rIns="0" bIns="0" anchor="ctr"/>
              <a:lstStyle/>
              <a:p>
                <a:pPr defTabSz="966788"/>
                <a:endParaRPr lang="zh-CN" altLang="zh-CN" sz="2100"/>
              </a:p>
            </p:txBody>
          </p:sp>
          <p:sp>
            <p:nvSpPr>
              <p:cNvPr id="25607" name="Freeform 18"/>
              <p:cNvSpPr>
                <a:spLocks/>
              </p:cNvSpPr>
              <p:nvPr/>
            </p:nvSpPr>
            <p:spPr bwMode="auto">
              <a:xfrm rot="5400000">
                <a:off x="4292" y="1565"/>
                <a:ext cx="830" cy="1747"/>
              </a:xfrm>
              <a:custGeom>
                <a:avLst/>
                <a:gdLst>
                  <a:gd name="T0" fmla="*/ 0 w 873"/>
                  <a:gd name="T1" fmla="*/ 0 h 895"/>
                  <a:gd name="T2" fmla="*/ 0 w 873"/>
                  <a:gd name="T3" fmla="*/ 25360 h 895"/>
                  <a:gd name="T4" fmla="*/ 678 w 873"/>
                  <a:gd name="T5" fmla="*/ 25360 h 895"/>
                  <a:gd name="T6" fmla="*/ 0 60000 65536"/>
                  <a:gd name="T7" fmla="*/ 0 60000 65536"/>
                  <a:gd name="T8" fmla="*/ 0 60000 65536"/>
                  <a:gd name="T9" fmla="*/ 0 w 873"/>
                  <a:gd name="T10" fmla="*/ 0 h 895"/>
                  <a:gd name="T11" fmla="*/ 873 w 873"/>
                  <a:gd name="T12" fmla="*/ 895 h 895"/>
                </a:gdLst>
                <a:ahLst/>
                <a:cxnLst>
                  <a:cxn ang="T6">
                    <a:pos x="T0" y="T1"/>
                  </a:cxn>
                  <a:cxn ang="T7">
                    <a:pos x="T2" y="T3"/>
                  </a:cxn>
                  <a:cxn ang="T8">
                    <a:pos x="T4" y="T5"/>
                  </a:cxn>
                </a:cxnLst>
                <a:rect l="T9" t="T10" r="T11" b="T12"/>
                <a:pathLst>
                  <a:path w="873" h="895">
                    <a:moveTo>
                      <a:pt x="0" y="0"/>
                    </a:moveTo>
                    <a:lnTo>
                      <a:pt x="0" y="895"/>
                    </a:lnTo>
                    <a:lnTo>
                      <a:pt x="873" y="895"/>
                    </a:lnTo>
                  </a:path>
                </a:pathLst>
              </a:custGeom>
              <a:noFill/>
              <a:ln w="28575">
                <a:solidFill>
                  <a:srgbClr val="0070C0"/>
                </a:solidFill>
                <a:round/>
                <a:headEnd/>
                <a:tailEnd/>
              </a:ln>
            </p:spPr>
            <p:txBody>
              <a:bodyPr wrap="none" lIns="0" tIns="0" rIns="0" bIns="0" anchor="ctr"/>
              <a:lstStyle/>
              <a:p>
                <a:pPr defTabSz="966788"/>
                <a:endParaRPr lang="zh-CN" altLang="zh-CN" sz="2100"/>
              </a:p>
            </p:txBody>
          </p:sp>
          <p:sp>
            <p:nvSpPr>
              <p:cNvPr id="25608" name="Freeform 19"/>
              <p:cNvSpPr>
                <a:spLocks/>
              </p:cNvSpPr>
              <p:nvPr/>
            </p:nvSpPr>
            <p:spPr bwMode="auto">
              <a:xfrm flipH="1" flipV="1">
                <a:off x="2064" y="3203"/>
                <a:ext cx="1608" cy="895"/>
              </a:xfrm>
              <a:custGeom>
                <a:avLst/>
                <a:gdLst>
                  <a:gd name="T0" fmla="*/ 0 w 873"/>
                  <a:gd name="T1" fmla="*/ 0 h 895"/>
                  <a:gd name="T2" fmla="*/ 0 w 873"/>
                  <a:gd name="T3" fmla="*/ 895 h 895"/>
                  <a:gd name="T4" fmla="*/ 18511 w 873"/>
                  <a:gd name="T5" fmla="*/ 895 h 895"/>
                  <a:gd name="T6" fmla="*/ 0 60000 65536"/>
                  <a:gd name="T7" fmla="*/ 0 60000 65536"/>
                  <a:gd name="T8" fmla="*/ 0 60000 65536"/>
                  <a:gd name="T9" fmla="*/ 0 w 873"/>
                  <a:gd name="T10" fmla="*/ 0 h 895"/>
                  <a:gd name="T11" fmla="*/ 873 w 873"/>
                  <a:gd name="T12" fmla="*/ 895 h 895"/>
                </a:gdLst>
                <a:ahLst/>
                <a:cxnLst>
                  <a:cxn ang="T6">
                    <a:pos x="T0" y="T1"/>
                  </a:cxn>
                  <a:cxn ang="T7">
                    <a:pos x="T2" y="T3"/>
                  </a:cxn>
                  <a:cxn ang="T8">
                    <a:pos x="T4" y="T5"/>
                  </a:cxn>
                </a:cxnLst>
                <a:rect l="T9" t="T10" r="T11" b="T12"/>
                <a:pathLst>
                  <a:path w="873" h="895">
                    <a:moveTo>
                      <a:pt x="0" y="0"/>
                    </a:moveTo>
                    <a:lnTo>
                      <a:pt x="0" y="895"/>
                    </a:lnTo>
                    <a:lnTo>
                      <a:pt x="873" y="895"/>
                    </a:lnTo>
                  </a:path>
                </a:pathLst>
              </a:custGeom>
              <a:noFill/>
              <a:ln w="28575">
                <a:solidFill>
                  <a:srgbClr val="0070C0"/>
                </a:solidFill>
                <a:round/>
                <a:headEnd/>
                <a:tailEnd/>
              </a:ln>
            </p:spPr>
            <p:txBody>
              <a:bodyPr rot="10800000" wrap="none" lIns="0" tIns="0" rIns="0" bIns="0" anchor="ctr"/>
              <a:lstStyle/>
              <a:p>
                <a:pPr defTabSz="966788"/>
                <a:endParaRPr lang="zh-CN" altLang="zh-CN" sz="2100"/>
              </a:p>
            </p:txBody>
          </p:sp>
          <p:sp>
            <p:nvSpPr>
              <p:cNvPr id="57354" name="Rectangle 21"/>
              <p:cNvSpPr>
                <a:spLocks noChangeArrowheads="1"/>
              </p:cNvSpPr>
              <p:nvPr/>
            </p:nvSpPr>
            <p:spPr bwMode="auto">
              <a:xfrm>
                <a:off x="2019" y="1843"/>
                <a:ext cx="1723" cy="1270"/>
              </a:xfrm>
              <a:prstGeom prst="rect">
                <a:avLst/>
              </a:prstGeom>
              <a:solidFill>
                <a:srgbClr val="0070C0"/>
              </a:solidFill>
              <a:ln w="6350">
                <a:noFill/>
                <a:miter lim="800000"/>
                <a:headEnd/>
                <a:tailEn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none" lIns="0" tIns="0" rIns="0" bIns="0" anchor="ctr"/>
              <a:lstStyle/>
              <a:p>
                <a:pPr algn="ctr" defTabSz="966788">
                  <a:defRPr/>
                </a:pPr>
                <a:r>
                  <a:rPr lang="zh-CN" altLang="en-US" sz="2400" b="1" dirty="0" smtClean="0">
                    <a:solidFill>
                      <a:schemeClr val="bg1"/>
                    </a:solidFill>
                    <a:ea typeface="楷体_GB2312" pitchFamily="49" charset="-122"/>
                  </a:rPr>
                  <a:t>优度</a:t>
                </a:r>
                <a:r>
                  <a:rPr lang="zh-CN" altLang="en-US" sz="2400" b="1" dirty="0" smtClean="0">
                    <a:solidFill>
                      <a:schemeClr val="bg1"/>
                    </a:solidFill>
                    <a:ea typeface="楷体_GB2312" pitchFamily="49" charset="-122"/>
                  </a:rPr>
                  <a:t>网</a:t>
                </a:r>
                <a:r>
                  <a:rPr lang="zh-CN" altLang="en-US" sz="2400" b="1" dirty="0" smtClean="0">
                    <a:solidFill>
                      <a:schemeClr val="bg1"/>
                    </a:solidFill>
                    <a:ea typeface="楷体_GB2312" pitchFamily="49" charset="-122"/>
                  </a:rPr>
                  <a:t>媒体</a:t>
                </a:r>
                <a:r>
                  <a:rPr lang="zh-CN" altLang="en-US" sz="2400" b="1" dirty="0">
                    <a:solidFill>
                      <a:schemeClr val="bg1"/>
                    </a:solidFill>
                    <a:ea typeface="楷体_GB2312" pitchFamily="49" charset="-122"/>
                  </a:rPr>
                  <a:t>数据库</a:t>
                </a:r>
              </a:p>
              <a:p>
                <a:pPr algn="ctr" defTabSz="966788">
                  <a:defRPr/>
                </a:pPr>
                <a:endParaRPr lang="zh-CN" altLang="en-US" sz="2100" b="1" dirty="0">
                  <a:solidFill>
                    <a:schemeClr val="bg1"/>
                  </a:solidFill>
                  <a:ea typeface="楷体_GB2312" pitchFamily="49" charset="-122"/>
                </a:endParaRPr>
              </a:p>
              <a:p>
                <a:pPr algn="ctr" defTabSz="966788">
                  <a:defRPr/>
                </a:pPr>
                <a:r>
                  <a:rPr lang="zh-CN" altLang="en-US" sz="2100" b="1" dirty="0">
                    <a:solidFill>
                      <a:schemeClr val="bg1"/>
                    </a:solidFill>
                    <a:ea typeface="楷体_GB2312" pitchFamily="49" charset="-122"/>
                  </a:rPr>
                  <a:t>四大功能</a:t>
                </a:r>
              </a:p>
              <a:p>
                <a:pPr algn="ctr" defTabSz="966788">
                  <a:defRPr/>
                </a:pPr>
                <a:r>
                  <a:rPr lang="zh-CN" altLang="en-US" sz="2100" b="1" dirty="0">
                    <a:solidFill>
                      <a:schemeClr val="bg1"/>
                    </a:solidFill>
                    <a:ea typeface="楷体_GB2312" pitchFamily="49" charset="-122"/>
                  </a:rPr>
                  <a:t>六大特点</a:t>
                </a:r>
              </a:p>
            </p:txBody>
          </p:sp>
          <p:sp>
            <p:nvSpPr>
              <p:cNvPr id="25612" name="Text Box 27"/>
              <p:cNvSpPr txBox="1">
                <a:spLocks noChangeArrowheads="1"/>
              </p:cNvSpPr>
              <p:nvPr/>
            </p:nvSpPr>
            <p:spPr bwMode="auto">
              <a:xfrm>
                <a:off x="3923" y="2142"/>
                <a:ext cx="1542" cy="2007"/>
              </a:xfrm>
              <a:prstGeom prst="rect">
                <a:avLst/>
              </a:prstGeom>
              <a:noFill/>
              <a:ln w="6350">
                <a:noFill/>
                <a:miter lim="800000"/>
                <a:headEnd/>
                <a:tailEnd/>
              </a:ln>
            </p:spPr>
            <p:txBody>
              <a:bodyPr lIns="0" tIns="0" rIns="0" bIns="0" anchor="ctr">
                <a:spAutoFit/>
              </a:bodyPr>
              <a:lstStyle/>
              <a:p>
                <a:pPr defTabSz="966788" eaLnBrk="0" hangingPunct="0"/>
                <a:r>
                  <a:rPr lang="en-US" altLang="zh-CN" sz="1900" b="1">
                    <a:solidFill>
                      <a:srgbClr val="FF3300"/>
                    </a:solidFill>
                    <a:latin typeface="楷体_GB2312" pitchFamily="49" charset="-122"/>
                    <a:ea typeface="楷体_GB2312" pitchFamily="49" charset="-122"/>
                  </a:rPr>
                  <a:t>②</a:t>
                </a:r>
                <a:r>
                  <a:rPr lang="zh-CN" altLang="en-US" sz="1900" b="1">
                    <a:solidFill>
                      <a:srgbClr val="FF3300"/>
                    </a:solidFill>
                    <a:latin typeface="楷体_GB2312" pitchFamily="49" charset="-122"/>
                    <a:ea typeface="楷体_GB2312" pitchFamily="49" charset="-122"/>
                  </a:rPr>
                  <a:t>媒体评估与版面分析</a:t>
                </a:r>
              </a:p>
              <a:p>
                <a:pPr defTabSz="966788" eaLnBrk="0" hangingPunct="0"/>
                <a:endParaRPr lang="zh-CN" altLang="en-US" sz="1700">
                  <a:latin typeface="楷体_GB2312" pitchFamily="49" charset="-122"/>
                  <a:ea typeface="楷体_GB2312" pitchFamily="49" charset="-122"/>
                </a:endParaRPr>
              </a:p>
              <a:p>
                <a:pPr defTabSz="966788" eaLnBrk="0" hangingPunct="0"/>
                <a:r>
                  <a:rPr lang="en-US" altLang="zh-CN" sz="1700" b="1">
                    <a:latin typeface="楷体_GB2312" pitchFamily="49" charset="-122"/>
                    <a:ea typeface="楷体_GB2312" pitchFamily="49" charset="-122"/>
                  </a:rPr>
                  <a:t>3)</a:t>
                </a:r>
                <a:r>
                  <a:rPr lang="zh-CN" altLang="en-US" sz="1700" b="1">
                    <a:latin typeface="楷体_GB2312" pitchFamily="49" charset="-122"/>
                    <a:ea typeface="楷体_GB2312" pitchFamily="49" charset="-122"/>
                  </a:rPr>
                  <a:t>支持媒体评估和评分</a:t>
                </a:r>
                <a:r>
                  <a:rPr lang="en-US" altLang="zh-CN" sz="1700" b="1">
                    <a:latin typeface="楷体_GB2312" pitchFamily="49" charset="-122"/>
                    <a:ea typeface="楷体_GB2312" pitchFamily="49" charset="-122"/>
                  </a:rPr>
                  <a:t>:</a:t>
                </a:r>
                <a:r>
                  <a:rPr lang="en-US" altLang="zh-CN" sz="1700">
                    <a:latin typeface="楷体_GB2312" pitchFamily="49" charset="-122"/>
                    <a:ea typeface="楷体_GB2312" pitchFamily="49" charset="-122"/>
                  </a:rPr>
                  <a:t> </a:t>
                </a:r>
              </a:p>
              <a:p>
                <a:pPr defTabSz="966788" eaLnBrk="0" hangingPunct="0"/>
                <a:r>
                  <a:rPr lang="zh-CN" altLang="en-US" sz="1700">
                    <a:latin typeface="楷体_GB2312" pitchFamily="49" charset="-122"/>
                    <a:ea typeface="楷体_GB2312" pitchFamily="49" charset="-122"/>
                  </a:rPr>
                  <a:t>根据版面的讨论积极系数</a:t>
                </a:r>
                <a:r>
                  <a:rPr lang="en-US" altLang="zh-CN" sz="1700">
                    <a:ea typeface="楷体_GB2312" pitchFamily="49" charset="-122"/>
                  </a:rPr>
                  <a:t>IWC</a:t>
                </a:r>
                <a:r>
                  <a:rPr lang="zh-CN" altLang="en-US" sz="1700">
                    <a:ea typeface="楷体_GB2312" pitchFamily="49" charset="-122"/>
                  </a:rPr>
                  <a:t>、话题参与系数</a:t>
                </a:r>
                <a:r>
                  <a:rPr lang="en-US" altLang="zh-CN" sz="1700">
                    <a:ea typeface="楷体_GB2312" pitchFamily="49" charset="-122"/>
                  </a:rPr>
                  <a:t>IDC</a:t>
                </a:r>
                <a:r>
                  <a:rPr lang="zh-CN" altLang="en-US" sz="1700">
                    <a:ea typeface="楷体_GB2312" pitchFamily="49" charset="-122"/>
                  </a:rPr>
                  <a:t>、主流帖的人气</a:t>
                </a:r>
                <a:r>
                  <a:rPr lang="en-US" altLang="zh-CN" sz="1700">
                    <a:ea typeface="楷体_GB2312" pitchFamily="49" charset="-122"/>
                  </a:rPr>
                  <a:t>PWP</a:t>
                </a:r>
                <a:r>
                  <a:rPr lang="zh-CN" altLang="en-US" sz="1700">
                    <a:ea typeface="楷体_GB2312" pitchFamily="49" charset="-122"/>
                  </a:rPr>
                  <a:t>、综合排名、</a:t>
                </a:r>
                <a:r>
                  <a:rPr lang="en-US" altLang="zh-CN" sz="1700">
                    <a:ea typeface="楷体_GB2312" pitchFamily="49" charset="-122"/>
                  </a:rPr>
                  <a:t>IP</a:t>
                </a:r>
                <a:r>
                  <a:rPr lang="zh-CN" altLang="en-US" sz="1700">
                    <a:ea typeface="楷体_GB2312" pitchFamily="49" charset="-122"/>
                  </a:rPr>
                  <a:t>访问量、注册会员数、日均</a:t>
                </a:r>
                <a:r>
                  <a:rPr lang="en-US" altLang="zh-CN" sz="1700">
                    <a:ea typeface="楷体_GB2312" pitchFamily="49" charset="-122"/>
                  </a:rPr>
                  <a:t>PV</a:t>
                </a:r>
                <a:r>
                  <a:rPr lang="zh-CN" altLang="en-US" sz="1700">
                    <a:ea typeface="楷体_GB2312" pitchFamily="49" charset="-122"/>
                  </a:rPr>
                  <a:t>浏览量</a:t>
                </a:r>
                <a:r>
                  <a:rPr lang="zh-CN" altLang="en-US" sz="1700">
                    <a:latin typeface="楷体_GB2312" pitchFamily="49" charset="-122"/>
                    <a:ea typeface="楷体_GB2312" pitchFamily="49" charset="-122"/>
                  </a:rPr>
                  <a:t>、版面日均在线人数等数据，评估媒体价值</a:t>
                </a:r>
              </a:p>
              <a:p>
                <a:pPr defTabSz="966788" eaLnBrk="0" hangingPunct="0"/>
                <a:r>
                  <a:rPr lang="en-US" altLang="zh-CN" sz="1700" b="1">
                    <a:latin typeface="楷体_GB2312" pitchFamily="49" charset="-122"/>
                    <a:ea typeface="楷体_GB2312" pitchFamily="49" charset="-122"/>
                  </a:rPr>
                  <a:t>4</a:t>
                </a:r>
                <a:r>
                  <a:rPr lang="zh-CN" altLang="en-US" sz="1700" b="1">
                    <a:latin typeface="楷体_GB2312" pitchFamily="49" charset="-122"/>
                    <a:ea typeface="楷体_GB2312" pitchFamily="49" charset="-122"/>
                  </a:rPr>
                  <a:t>）支持版面研究和分析：</a:t>
                </a:r>
                <a:r>
                  <a:rPr lang="zh-CN" altLang="en-US" sz="1700">
                    <a:latin typeface="楷体_GB2312" pitchFamily="49" charset="-122"/>
                    <a:ea typeface="楷体_GB2312" pitchFamily="49" charset="-122"/>
                  </a:rPr>
                  <a:t>筛选出</a:t>
                </a:r>
                <a:r>
                  <a:rPr lang="en-US" altLang="zh-CN" sz="1700">
                    <a:latin typeface="楷体_GB2312" pitchFamily="49" charset="-122"/>
                    <a:ea typeface="楷体_GB2312" pitchFamily="49" charset="-122"/>
                  </a:rPr>
                  <a:t>1</a:t>
                </a:r>
                <a:r>
                  <a:rPr lang="zh-CN" altLang="en-US" sz="1700">
                    <a:latin typeface="楷体_GB2312" pitchFamily="49" charset="-122"/>
                    <a:ea typeface="楷体_GB2312" pitchFamily="49" charset="-122"/>
                  </a:rPr>
                  <a:t>万个综合指数最高的版块，进行版面研究</a:t>
                </a:r>
              </a:p>
            </p:txBody>
          </p:sp>
          <p:sp>
            <p:nvSpPr>
              <p:cNvPr id="25613" name="Text Box 28"/>
              <p:cNvSpPr txBox="1">
                <a:spLocks noChangeArrowheads="1"/>
              </p:cNvSpPr>
              <p:nvPr/>
            </p:nvSpPr>
            <p:spPr bwMode="auto">
              <a:xfrm>
                <a:off x="476" y="3509"/>
                <a:ext cx="2994" cy="459"/>
              </a:xfrm>
              <a:prstGeom prst="rect">
                <a:avLst/>
              </a:prstGeom>
              <a:noFill/>
              <a:ln w="6350">
                <a:noFill/>
                <a:miter lim="800000"/>
                <a:headEnd/>
                <a:tailEnd/>
              </a:ln>
            </p:spPr>
            <p:txBody>
              <a:bodyPr lIns="0" tIns="0" rIns="0" bIns="0" anchor="ctr">
                <a:spAutoFit/>
              </a:bodyPr>
              <a:lstStyle/>
              <a:p>
                <a:pPr defTabSz="966788">
                  <a:spcBef>
                    <a:spcPct val="20000"/>
                  </a:spcBef>
                  <a:buClr>
                    <a:schemeClr val="tx2"/>
                  </a:buClr>
                  <a:buSzPct val="70000"/>
                  <a:buFont typeface="Wingdings" pitchFamily="2" charset="2"/>
                  <a:buNone/>
                </a:pPr>
                <a:r>
                  <a:rPr lang="en-US" altLang="zh-CN" sz="1700" b="1">
                    <a:latin typeface="楷体_GB2312" pitchFamily="49" charset="-122"/>
                    <a:ea typeface="楷体_GB2312" pitchFamily="49" charset="-122"/>
                  </a:rPr>
                  <a:t>5</a:t>
                </a:r>
                <a:r>
                  <a:rPr lang="zh-CN" altLang="en-US" sz="1700" b="1">
                    <a:latin typeface="楷体_GB2312" pitchFamily="49" charset="-122"/>
                    <a:ea typeface="楷体_GB2312" pitchFamily="49" charset="-122"/>
                  </a:rPr>
                  <a:t>）提供网民行为分析：</a:t>
                </a:r>
                <a:r>
                  <a:rPr lang="zh-CN" altLang="en-US" sz="1700">
                    <a:latin typeface="楷体_GB2312" pitchFamily="49" charset="-122"/>
                    <a:ea typeface="楷体_GB2312" pitchFamily="49" charset="-122"/>
                  </a:rPr>
                  <a:t>通过输入关键词以及主要受众特征，进行网民需求的查询；再将网民需求（项目需要）与版面分析相结合，生成媒体选择的初步结果</a:t>
                </a:r>
              </a:p>
            </p:txBody>
          </p:sp>
          <p:sp>
            <p:nvSpPr>
              <p:cNvPr id="25614" name="Text Box 30"/>
              <p:cNvSpPr txBox="1">
                <a:spLocks noChangeArrowheads="1"/>
              </p:cNvSpPr>
              <p:nvPr/>
            </p:nvSpPr>
            <p:spPr bwMode="auto">
              <a:xfrm>
                <a:off x="2336" y="623"/>
                <a:ext cx="3266" cy="1107"/>
              </a:xfrm>
              <a:prstGeom prst="rect">
                <a:avLst/>
              </a:prstGeom>
              <a:noFill/>
              <a:ln w="6350">
                <a:noFill/>
                <a:miter lim="800000"/>
                <a:headEnd/>
                <a:tailEnd/>
              </a:ln>
            </p:spPr>
            <p:txBody>
              <a:bodyPr lIns="0" tIns="0" rIns="0" bIns="0" anchor="ctr">
                <a:spAutoFit/>
              </a:bodyPr>
              <a:lstStyle/>
              <a:p>
                <a:pPr defTabSz="966788" eaLnBrk="0" hangingPunct="0"/>
                <a:r>
                  <a:rPr lang="en-US" altLang="zh-CN" sz="1900" b="1">
                    <a:solidFill>
                      <a:srgbClr val="FF3300"/>
                    </a:solidFill>
                    <a:latin typeface="楷体_GB2312" pitchFamily="49" charset="-122"/>
                    <a:ea typeface="楷体_GB2312" pitchFamily="49" charset="-122"/>
                  </a:rPr>
                  <a:t>①</a:t>
                </a:r>
                <a:r>
                  <a:rPr lang="zh-CN" altLang="en-US" sz="1900" b="1">
                    <a:solidFill>
                      <a:srgbClr val="FF3300"/>
                    </a:solidFill>
                    <a:latin typeface="楷体_GB2312" pitchFamily="49" charset="-122"/>
                    <a:ea typeface="楷体_GB2312" pitchFamily="49" charset="-122"/>
                  </a:rPr>
                  <a:t>数据库的分类和数据信息</a:t>
                </a:r>
                <a:r>
                  <a:rPr lang="zh-CN" altLang="en-US" sz="1900">
                    <a:latin typeface="楷体_GB2312" pitchFamily="49" charset="-122"/>
                    <a:ea typeface="楷体_GB2312" pitchFamily="49" charset="-122"/>
                  </a:rPr>
                  <a:t>  </a:t>
                </a:r>
              </a:p>
              <a:p>
                <a:pPr defTabSz="966788" eaLnBrk="0" hangingPunct="0"/>
                <a:endParaRPr lang="zh-CN" altLang="en-US" sz="1900">
                  <a:latin typeface="楷体_GB2312" pitchFamily="49" charset="-122"/>
                  <a:ea typeface="楷体_GB2312" pitchFamily="49" charset="-122"/>
                </a:endParaRPr>
              </a:p>
              <a:p>
                <a:pPr defTabSz="966788"/>
                <a:r>
                  <a:rPr lang="en-US" altLang="zh-CN" sz="1700" b="1">
                    <a:latin typeface="楷体_GB2312" pitchFamily="49" charset="-122"/>
                    <a:ea typeface="楷体_GB2312" pitchFamily="49" charset="-122"/>
                  </a:rPr>
                  <a:t>1)</a:t>
                </a:r>
                <a:r>
                  <a:rPr lang="zh-CN" altLang="en-US" sz="1700" b="1">
                    <a:latin typeface="楷体_GB2312" pitchFamily="49" charset="-122"/>
                    <a:ea typeface="楷体_GB2312" pitchFamily="49" charset="-122"/>
                  </a:rPr>
                  <a:t>支持受众定位分析与选择：</a:t>
                </a:r>
                <a:r>
                  <a:rPr lang="zh-CN" altLang="en-US" sz="1700">
                    <a:ea typeface="楷体_GB2312" pitchFamily="49" charset="-122"/>
                  </a:rPr>
                  <a:t>不断录入再筛选，共分为</a:t>
                </a:r>
                <a:r>
                  <a:rPr lang="en-US" altLang="zh-CN" sz="1700">
                    <a:ea typeface="楷体_GB2312" pitchFamily="49" charset="-122"/>
                  </a:rPr>
                  <a:t>24</a:t>
                </a:r>
                <a:r>
                  <a:rPr lang="zh-CN" altLang="en-US" sz="1700">
                    <a:ea typeface="楷体_GB2312" pitchFamily="49" charset="-122"/>
                  </a:rPr>
                  <a:t>大类，</a:t>
                </a:r>
                <a:r>
                  <a:rPr lang="en-US" altLang="zh-CN" sz="1700">
                    <a:ea typeface="楷体_GB2312" pitchFamily="49" charset="-122"/>
                  </a:rPr>
                  <a:t>300</a:t>
                </a:r>
                <a:r>
                  <a:rPr lang="zh-CN" altLang="en-US" sz="1700">
                    <a:ea typeface="楷体_GB2312" pitchFamily="49" charset="-122"/>
                  </a:rPr>
                  <a:t>余小类帮助锁定用户</a:t>
                </a:r>
                <a:endParaRPr lang="zh-CN" altLang="en-US" sz="1900">
                  <a:latin typeface="楷体_GB2312" pitchFamily="49" charset="-122"/>
                  <a:ea typeface="楷体_GB2312" pitchFamily="49" charset="-122"/>
                </a:endParaRPr>
              </a:p>
              <a:p>
                <a:pPr defTabSz="966788"/>
                <a:r>
                  <a:rPr lang="en-US" altLang="zh-CN" sz="1700" b="1">
                    <a:latin typeface="楷体_GB2312" pitchFamily="49" charset="-122"/>
                    <a:ea typeface="楷体_GB2312" pitchFamily="49" charset="-122"/>
                  </a:rPr>
                  <a:t>2)</a:t>
                </a:r>
                <a:r>
                  <a:rPr lang="zh-CN" altLang="en-US" sz="1700" b="1">
                    <a:latin typeface="楷体_GB2312" pitchFamily="49" charset="-122"/>
                    <a:ea typeface="楷体_GB2312" pitchFamily="49" charset="-122"/>
                  </a:rPr>
                  <a:t>支持受众特征与行为分析：</a:t>
                </a:r>
                <a:r>
                  <a:rPr lang="zh-CN" altLang="en-US" sz="1700">
                    <a:ea typeface="楷体_GB2312" pitchFamily="49" charset="-122"/>
                  </a:rPr>
                  <a:t>网站名称、论坛名称、论坛类别 、版块名称、版块类别、版面描述、关注的品牌、地区、</a:t>
                </a:r>
                <a:r>
                  <a:rPr lang="en-US" altLang="zh-CN" sz="1700">
                    <a:ea typeface="楷体_GB2312" pitchFamily="49" charset="-122"/>
                  </a:rPr>
                  <a:t>IWH</a:t>
                </a:r>
                <a:r>
                  <a:rPr lang="zh-CN" altLang="en-US" sz="1700">
                    <a:ea typeface="楷体_GB2312" pitchFamily="49" charset="-122"/>
                  </a:rPr>
                  <a:t>、</a:t>
                </a:r>
                <a:r>
                  <a:rPr lang="en-US" altLang="zh-CN" sz="1700">
                    <a:ea typeface="楷体_GB2312" pitchFamily="49" charset="-122"/>
                  </a:rPr>
                  <a:t>IDC</a:t>
                </a:r>
                <a:r>
                  <a:rPr lang="zh-CN" altLang="en-US" sz="1700">
                    <a:ea typeface="楷体_GB2312" pitchFamily="49" charset="-122"/>
                  </a:rPr>
                  <a:t>、</a:t>
                </a:r>
                <a:r>
                  <a:rPr lang="en-US" altLang="zh-CN" sz="1700">
                    <a:ea typeface="楷体_GB2312" pitchFamily="49" charset="-122"/>
                  </a:rPr>
                  <a:t>PWP</a:t>
                </a:r>
                <a:r>
                  <a:rPr lang="zh-CN" altLang="en-US" sz="1700">
                    <a:ea typeface="楷体_GB2312" pitchFamily="49" charset="-122"/>
                  </a:rPr>
                  <a:t>、</a:t>
                </a:r>
                <a:r>
                  <a:rPr lang="en-US" altLang="zh-CN" sz="1700">
                    <a:ea typeface="楷体_GB2312" pitchFamily="49" charset="-122"/>
                  </a:rPr>
                  <a:t>FMI</a:t>
                </a:r>
                <a:r>
                  <a:rPr lang="zh-CN" altLang="en-US" sz="1700">
                    <a:ea typeface="楷体_GB2312" pitchFamily="49" charset="-122"/>
                  </a:rPr>
                  <a:t>等数据支持分析和筛选</a:t>
                </a:r>
                <a:endParaRPr lang="zh-CN" altLang="en-US" sz="1900">
                  <a:latin typeface="楷体_GB2312" pitchFamily="49" charset="-122"/>
                  <a:ea typeface="楷体_GB2312" pitchFamily="49" charset="-122"/>
                </a:endParaRPr>
              </a:p>
            </p:txBody>
          </p:sp>
          <p:sp>
            <p:nvSpPr>
              <p:cNvPr id="25615" name="Rectangle 36"/>
              <p:cNvSpPr>
                <a:spLocks noChangeArrowheads="1"/>
              </p:cNvSpPr>
              <p:nvPr/>
            </p:nvSpPr>
            <p:spPr bwMode="auto">
              <a:xfrm>
                <a:off x="3832" y="2822"/>
                <a:ext cx="113" cy="191"/>
              </a:xfrm>
              <a:prstGeom prst="rect">
                <a:avLst/>
              </a:prstGeom>
              <a:noFill/>
              <a:ln w="9525">
                <a:noFill/>
                <a:miter lim="800000"/>
                <a:headEnd/>
                <a:tailEnd/>
              </a:ln>
            </p:spPr>
            <p:txBody>
              <a:bodyPr wrap="none" lIns="96685" tIns="48343" rIns="96685" bIns="48343">
                <a:spAutoFit/>
              </a:bodyPr>
              <a:lstStyle/>
              <a:p>
                <a:pPr defTabSz="966788"/>
                <a:endParaRPr lang="zh-CN" altLang="zh-CN" sz="1500"/>
              </a:p>
            </p:txBody>
          </p:sp>
          <p:sp>
            <p:nvSpPr>
              <p:cNvPr id="25616" name="Rectangle 41"/>
              <p:cNvSpPr>
                <a:spLocks noChangeArrowheads="1"/>
              </p:cNvSpPr>
              <p:nvPr/>
            </p:nvSpPr>
            <p:spPr bwMode="auto">
              <a:xfrm>
                <a:off x="476" y="3112"/>
                <a:ext cx="1349" cy="228"/>
              </a:xfrm>
              <a:prstGeom prst="rect">
                <a:avLst/>
              </a:prstGeom>
              <a:noFill/>
              <a:ln w="9525">
                <a:noFill/>
                <a:miter lim="800000"/>
                <a:headEnd/>
                <a:tailEnd/>
              </a:ln>
            </p:spPr>
            <p:txBody>
              <a:bodyPr lIns="96685" tIns="48343" rIns="96685" bIns="48343">
                <a:spAutoFit/>
              </a:bodyPr>
              <a:lstStyle/>
              <a:p>
                <a:pPr defTabSz="966788"/>
                <a:r>
                  <a:rPr lang="en-US" altLang="zh-CN" sz="1900" b="1">
                    <a:solidFill>
                      <a:srgbClr val="FF3300"/>
                    </a:solidFill>
                    <a:latin typeface="楷体_GB2312" pitchFamily="49" charset="-122"/>
                    <a:ea typeface="楷体_GB2312" pitchFamily="49" charset="-122"/>
                  </a:rPr>
                  <a:t> ③</a:t>
                </a:r>
                <a:r>
                  <a:rPr lang="zh-CN" altLang="en-US" sz="1900" b="1">
                    <a:solidFill>
                      <a:srgbClr val="FF3300"/>
                    </a:solidFill>
                    <a:latin typeface="楷体_GB2312" pitchFamily="49" charset="-122"/>
                    <a:ea typeface="楷体_GB2312" pitchFamily="49" charset="-122"/>
                  </a:rPr>
                  <a:t>版面契合度分析</a:t>
                </a:r>
              </a:p>
            </p:txBody>
          </p:sp>
          <p:sp>
            <p:nvSpPr>
              <p:cNvPr id="25617" name="Text Box 43"/>
              <p:cNvSpPr txBox="1">
                <a:spLocks noChangeArrowheads="1"/>
              </p:cNvSpPr>
              <p:nvPr/>
            </p:nvSpPr>
            <p:spPr bwMode="auto">
              <a:xfrm>
                <a:off x="521" y="1298"/>
                <a:ext cx="862" cy="247"/>
              </a:xfrm>
              <a:prstGeom prst="rect">
                <a:avLst/>
              </a:prstGeom>
              <a:noFill/>
              <a:ln w="9525">
                <a:noFill/>
                <a:miter lim="800000"/>
                <a:headEnd/>
                <a:tailEnd/>
              </a:ln>
            </p:spPr>
            <p:txBody>
              <a:bodyPr lIns="96685" tIns="48343" rIns="96685" bIns="48343">
                <a:spAutoFit/>
              </a:bodyPr>
              <a:lstStyle/>
              <a:p>
                <a:pPr defTabSz="966788">
                  <a:spcBef>
                    <a:spcPct val="50000"/>
                  </a:spcBef>
                </a:pPr>
                <a:endParaRPr lang="zh-CN" altLang="zh-CN" sz="2100"/>
              </a:p>
            </p:txBody>
          </p:sp>
          <p:sp>
            <p:nvSpPr>
              <p:cNvPr id="25618" name="Rectangle 44"/>
              <p:cNvSpPr>
                <a:spLocks noChangeArrowheads="1"/>
              </p:cNvSpPr>
              <p:nvPr/>
            </p:nvSpPr>
            <p:spPr bwMode="auto">
              <a:xfrm>
                <a:off x="340" y="1405"/>
                <a:ext cx="1566" cy="228"/>
              </a:xfrm>
              <a:prstGeom prst="rect">
                <a:avLst/>
              </a:prstGeom>
              <a:noFill/>
              <a:ln w="9525">
                <a:noFill/>
                <a:miter lim="800000"/>
                <a:headEnd/>
                <a:tailEnd/>
              </a:ln>
            </p:spPr>
            <p:txBody>
              <a:bodyPr lIns="96685" tIns="48343" rIns="96685" bIns="48343">
                <a:spAutoFit/>
              </a:bodyPr>
              <a:lstStyle/>
              <a:p>
                <a:pPr defTabSz="966788"/>
                <a:r>
                  <a:rPr lang="en-US" altLang="zh-CN" sz="1900" b="1">
                    <a:solidFill>
                      <a:srgbClr val="FF3300"/>
                    </a:solidFill>
                    <a:latin typeface="楷体_GB2312" pitchFamily="49" charset="-122"/>
                    <a:ea typeface="楷体_GB2312" pitchFamily="49" charset="-122"/>
                  </a:rPr>
                  <a:t>④</a:t>
                </a:r>
                <a:r>
                  <a:rPr lang="zh-CN" altLang="en-US" sz="1900" b="1">
                    <a:solidFill>
                      <a:srgbClr val="FF3300"/>
                    </a:solidFill>
                    <a:latin typeface="楷体_GB2312" pitchFamily="49" charset="-122"/>
                    <a:ea typeface="楷体_GB2312" pitchFamily="49" charset="-122"/>
                  </a:rPr>
                  <a:t>介质分析与列表修正</a:t>
                </a:r>
              </a:p>
            </p:txBody>
          </p:sp>
          <p:sp>
            <p:nvSpPr>
              <p:cNvPr id="25619" name="Text Box 45"/>
              <p:cNvSpPr txBox="1">
                <a:spLocks noChangeArrowheads="1"/>
              </p:cNvSpPr>
              <p:nvPr/>
            </p:nvSpPr>
            <p:spPr bwMode="auto">
              <a:xfrm>
                <a:off x="567" y="1888"/>
                <a:ext cx="1315" cy="247"/>
              </a:xfrm>
              <a:prstGeom prst="rect">
                <a:avLst/>
              </a:prstGeom>
              <a:noFill/>
              <a:ln w="9525">
                <a:noFill/>
                <a:miter lim="800000"/>
                <a:headEnd/>
                <a:tailEnd/>
              </a:ln>
            </p:spPr>
            <p:txBody>
              <a:bodyPr lIns="96685" tIns="48343" rIns="96685" bIns="48343">
                <a:spAutoFit/>
              </a:bodyPr>
              <a:lstStyle/>
              <a:p>
                <a:pPr defTabSz="966788">
                  <a:spcBef>
                    <a:spcPct val="50000"/>
                  </a:spcBef>
                </a:pPr>
                <a:endParaRPr lang="zh-CN" altLang="zh-CN" sz="2100"/>
              </a:p>
            </p:txBody>
          </p:sp>
          <p:sp>
            <p:nvSpPr>
              <p:cNvPr id="25620" name="Text Box 46"/>
              <p:cNvSpPr txBox="1">
                <a:spLocks noChangeArrowheads="1"/>
              </p:cNvSpPr>
              <p:nvPr/>
            </p:nvSpPr>
            <p:spPr bwMode="auto">
              <a:xfrm>
                <a:off x="431" y="1752"/>
                <a:ext cx="1316" cy="974"/>
              </a:xfrm>
              <a:prstGeom prst="rect">
                <a:avLst/>
              </a:prstGeom>
              <a:noFill/>
              <a:ln w="9525">
                <a:noFill/>
                <a:miter lim="800000"/>
                <a:headEnd/>
                <a:tailEnd/>
              </a:ln>
            </p:spPr>
            <p:txBody>
              <a:bodyPr lIns="96685" tIns="48343" rIns="96685" bIns="48343">
                <a:spAutoFit/>
              </a:bodyPr>
              <a:lstStyle/>
              <a:p>
                <a:pPr defTabSz="966788"/>
                <a:r>
                  <a:rPr lang="en-US" altLang="zh-CN" sz="1700" b="1">
                    <a:latin typeface="楷体_GB2312" pitchFamily="49" charset="-122"/>
                    <a:ea typeface="楷体_GB2312" pitchFamily="49" charset="-122"/>
                  </a:rPr>
                  <a:t>6</a:t>
                </a:r>
                <a:r>
                  <a:rPr lang="zh-CN" altLang="en-US" sz="1700" b="1">
                    <a:latin typeface="楷体_GB2312" pitchFamily="49" charset="-122"/>
                    <a:ea typeface="楷体_GB2312" pitchFamily="49" charset="-122"/>
                  </a:rPr>
                  <a:t>）自动扫描所选介质的可用性：</a:t>
                </a:r>
                <a:r>
                  <a:rPr lang="zh-CN" altLang="en-US" sz="1700">
                    <a:latin typeface="楷体_GB2312" pitchFamily="49" charset="-122"/>
                    <a:ea typeface="楷体_GB2312" pitchFamily="49" charset="-122"/>
                  </a:rPr>
                  <a:t>检查生成列表是否符合客户需求，项目完成后，将版面效果回馈到系统中</a:t>
                </a:r>
              </a:p>
            </p:txBody>
          </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1225"/>
                                        </p:tgtEl>
                                        <p:attrNameLst>
                                          <p:attrName>style.visibility</p:attrName>
                                        </p:attrNameLst>
                                      </p:cBhvr>
                                      <p:to>
                                        <p:strVal val="visible"/>
                                      </p:to>
                                    </p:set>
                                    <p:animEffect transition="in" filter="fade">
                                      <p:cBhvr>
                                        <p:cTn id="7" dur="2000"/>
                                        <p:tgtEl>
                                          <p:spTgt spid="51225"/>
                                        </p:tgtEl>
                                      </p:cBhvr>
                                    </p:animEffect>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 to="" calcmode="lin" valueType="num">
                                      <p:cBhvr>
                                        <p:cTn id="12" dur="1" fill="hold"/>
                                        <p:tgtEl>
                                          <p:spTgt spid="2"/>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228" name="Picture 7" descr="200872193548751_2"/>
          <p:cNvPicPr>
            <a:picLocks noChangeAspect="1" noChangeArrowheads="1"/>
          </p:cNvPicPr>
          <p:nvPr/>
        </p:nvPicPr>
        <p:blipFill>
          <a:blip r:embed="rId2" cstate="email"/>
          <a:srcRect/>
          <a:stretch>
            <a:fillRect/>
          </a:stretch>
        </p:blipFill>
        <p:spPr bwMode="auto">
          <a:xfrm>
            <a:off x="2611438" y="1905000"/>
            <a:ext cx="3789362" cy="4267200"/>
          </a:xfrm>
          <a:prstGeom prst="rect">
            <a:avLst/>
          </a:prstGeom>
          <a:noFill/>
          <a:ln w="9525">
            <a:noFill/>
            <a:miter lim="800000"/>
            <a:headEnd/>
            <a:tailEnd/>
          </a:ln>
        </p:spPr>
      </p:pic>
      <p:grpSp>
        <p:nvGrpSpPr>
          <p:cNvPr id="2" name="组合 23"/>
          <p:cNvGrpSpPr/>
          <p:nvPr/>
        </p:nvGrpSpPr>
        <p:grpSpPr>
          <a:xfrm>
            <a:off x="1052487" y="1385872"/>
            <a:ext cx="1357322" cy="746567"/>
            <a:chOff x="4075107" y="1385872"/>
            <a:chExt cx="1357322" cy="746567"/>
          </a:xfrm>
          <a:solidFill>
            <a:srgbClr val="0070C0"/>
          </a:solidFill>
        </p:grpSpPr>
        <p:sp>
          <p:nvSpPr>
            <p:cNvPr id="17" name="椭圆 16"/>
            <p:cNvSpPr/>
            <p:nvPr/>
          </p:nvSpPr>
          <p:spPr bwMode="auto">
            <a:xfrm>
              <a:off x="4075107" y="1385872"/>
              <a:ext cx="1357322" cy="746567"/>
            </a:xfrm>
            <a:prstGeom prst="ellipse">
              <a:avLst/>
            </a:prstGeom>
            <a:grpFill/>
            <a:ln w="9525" cap="flat" cmpd="sng" algn="ctr">
              <a:noFill/>
              <a:prstDash val="solid"/>
              <a:round/>
              <a:headEnd type="none" w="med" len="med"/>
              <a:tailEnd type="none" w="med" len="me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a:spAutoFit/>
            </a:bodyPr>
            <a:lstStyle/>
            <a:p>
              <a:pPr defTabSz="946150">
                <a:lnSpc>
                  <a:spcPct val="150000"/>
                </a:lnSpc>
                <a:defRPr/>
              </a:pPr>
              <a:endParaRPr lang="zh-CN" altLang="en-US" sz="1900">
                <a:solidFill>
                  <a:schemeClr val="bg1"/>
                </a:solidFill>
              </a:endParaRPr>
            </a:p>
          </p:txBody>
        </p:sp>
        <p:sp>
          <p:nvSpPr>
            <p:cNvPr id="3" name="矩形 2"/>
            <p:cNvSpPr/>
            <p:nvPr/>
          </p:nvSpPr>
          <p:spPr>
            <a:xfrm>
              <a:off x="4289421" y="1457310"/>
              <a:ext cx="954107" cy="553998"/>
            </a:xfrm>
            <a:prstGeom prst="rect">
              <a:avLst/>
            </a:prstGeom>
            <a:noFill/>
          </p:spPr>
          <p:txBody>
            <a:bodyPr wrap="none">
              <a:spAutoFit/>
            </a:bodyPr>
            <a:lstStyle/>
            <a:p>
              <a:pPr>
                <a:lnSpc>
                  <a:spcPct val="150000"/>
                </a:lnSpc>
                <a:defRPr/>
              </a:pPr>
              <a:r>
                <a:rPr lang="zh-CN" altLang="en-US" sz="2000" dirty="0">
                  <a:solidFill>
                    <a:schemeClr val="bg1"/>
                  </a:solidFill>
                  <a:latin typeface="黑体" pitchFamily="49" charset="-122"/>
                  <a:ea typeface="黑体" pitchFamily="49" charset="-122"/>
                </a:rPr>
                <a:t>知名度</a:t>
              </a:r>
            </a:p>
          </p:txBody>
        </p:sp>
      </p:grpSp>
      <p:grpSp>
        <p:nvGrpSpPr>
          <p:cNvPr id="7" name="组合 22"/>
          <p:cNvGrpSpPr/>
          <p:nvPr/>
        </p:nvGrpSpPr>
        <p:grpSpPr>
          <a:xfrm>
            <a:off x="123793" y="2314566"/>
            <a:ext cx="1357322" cy="746567"/>
            <a:chOff x="4075107" y="2210941"/>
            <a:chExt cx="1357322" cy="746567"/>
          </a:xfrm>
          <a:solidFill>
            <a:srgbClr val="0070C0"/>
          </a:solidFill>
        </p:grpSpPr>
        <p:sp>
          <p:nvSpPr>
            <p:cNvPr id="11" name="椭圆 10"/>
            <p:cNvSpPr/>
            <p:nvPr/>
          </p:nvSpPr>
          <p:spPr bwMode="auto">
            <a:xfrm>
              <a:off x="4075107" y="2210941"/>
              <a:ext cx="1357322" cy="746567"/>
            </a:xfrm>
            <a:prstGeom prst="ellipse">
              <a:avLst/>
            </a:prstGeom>
            <a:grpFill/>
            <a:ln w="9525" cap="flat" cmpd="sng" algn="ctr">
              <a:noFill/>
              <a:prstDash val="solid"/>
              <a:round/>
              <a:headEnd type="none" w="med" len="med"/>
              <a:tailEnd type="none" w="med" len="me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a:spAutoFit/>
            </a:bodyPr>
            <a:lstStyle/>
            <a:p>
              <a:pPr defTabSz="946150">
                <a:lnSpc>
                  <a:spcPct val="150000"/>
                </a:lnSpc>
                <a:defRPr/>
              </a:pPr>
              <a:endParaRPr lang="zh-CN" altLang="en-US" sz="1900">
                <a:solidFill>
                  <a:schemeClr val="bg1"/>
                </a:solidFill>
              </a:endParaRPr>
            </a:p>
          </p:txBody>
        </p:sp>
        <p:sp>
          <p:nvSpPr>
            <p:cNvPr id="4" name="矩形 3"/>
            <p:cNvSpPr/>
            <p:nvPr/>
          </p:nvSpPr>
          <p:spPr>
            <a:xfrm>
              <a:off x="4302480" y="2282379"/>
              <a:ext cx="954107" cy="553998"/>
            </a:xfrm>
            <a:prstGeom prst="rect">
              <a:avLst/>
            </a:prstGeom>
            <a:noFill/>
          </p:spPr>
          <p:txBody>
            <a:bodyPr wrap="none">
              <a:spAutoFit/>
            </a:bodyPr>
            <a:lstStyle/>
            <a:p>
              <a:pPr>
                <a:lnSpc>
                  <a:spcPct val="150000"/>
                </a:lnSpc>
                <a:defRPr/>
              </a:pPr>
              <a:r>
                <a:rPr lang="zh-CN" altLang="en-US" sz="2000" dirty="0">
                  <a:solidFill>
                    <a:schemeClr val="bg1"/>
                  </a:solidFill>
                  <a:latin typeface="黑体" pitchFamily="49" charset="-122"/>
                  <a:ea typeface="黑体" pitchFamily="49" charset="-122"/>
                </a:rPr>
                <a:t>认知度</a:t>
              </a:r>
            </a:p>
          </p:txBody>
        </p:sp>
      </p:grpSp>
      <p:grpSp>
        <p:nvGrpSpPr>
          <p:cNvPr id="8" name="组合 20"/>
          <p:cNvGrpSpPr/>
          <p:nvPr/>
        </p:nvGrpSpPr>
        <p:grpSpPr>
          <a:xfrm>
            <a:off x="552421" y="4743458"/>
            <a:ext cx="1357322" cy="746567"/>
            <a:chOff x="4360859" y="5386400"/>
            <a:chExt cx="1357322" cy="746567"/>
          </a:xfrm>
          <a:solidFill>
            <a:srgbClr val="0070C0"/>
          </a:solidFill>
        </p:grpSpPr>
        <p:sp>
          <p:nvSpPr>
            <p:cNvPr id="15" name="椭圆 14"/>
            <p:cNvSpPr/>
            <p:nvPr/>
          </p:nvSpPr>
          <p:spPr bwMode="auto">
            <a:xfrm>
              <a:off x="4360859" y="5386400"/>
              <a:ext cx="1357322" cy="746567"/>
            </a:xfrm>
            <a:prstGeom prst="ellipse">
              <a:avLst/>
            </a:prstGeom>
            <a:grpFill/>
            <a:ln w="9525" cap="flat" cmpd="sng" algn="ctr">
              <a:noFill/>
              <a:prstDash val="solid"/>
              <a:round/>
              <a:headEnd type="none" w="med" len="med"/>
              <a:tailEnd type="none" w="med" len="me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a:spAutoFit/>
            </a:bodyPr>
            <a:lstStyle/>
            <a:p>
              <a:pPr defTabSz="946150">
                <a:lnSpc>
                  <a:spcPct val="150000"/>
                </a:lnSpc>
                <a:defRPr/>
              </a:pPr>
              <a:endParaRPr lang="zh-CN" altLang="en-US" sz="1900">
                <a:solidFill>
                  <a:schemeClr val="bg1"/>
                </a:solidFill>
              </a:endParaRPr>
            </a:p>
          </p:txBody>
        </p:sp>
        <p:sp>
          <p:nvSpPr>
            <p:cNvPr id="6" name="矩形 5"/>
            <p:cNvSpPr/>
            <p:nvPr/>
          </p:nvSpPr>
          <p:spPr>
            <a:xfrm>
              <a:off x="4588232" y="5403906"/>
              <a:ext cx="954107" cy="553998"/>
            </a:xfrm>
            <a:prstGeom prst="rect">
              <a:avLst/>
            </a:prstGeom>
            <a:noFill/>
          </p:spPr>
          <p:txBody>
            <a:bodyPr wrap="none">
              <a:spAutoFit/>
            </a:bodyPr>
            <a:lstStyle/>
            <a:p>
              <a:pPr>
                <a:lnSpc>
                  <a:spcPct val="150000"/>
                </a:lnSpc>
                <a:defRPr/>
              </a:pPr>
              <a:r>
                <a:rPr lang="zh-CN" altLang="en-US" sz="2000" dirty="0">
                  <a:solidFill>
                    <a:schemeClr val="bg1"/>
                  </a:solidFill>
                  <a:latin typeface="黑体" pitchFamily="49" charset="-122"/>
                  <a:ea typeface="黑体" pitchFamily="49" charset="-122"/>
                </a:rPr>
                <a:t>忠诚度</a:t>
              </a:r>
            </a:p>
          </p:txBody>
        </p:sp>
      </p:grpSp>
      <p:grpSp>
        <p:nvGrpSpPr>
          <p:cNvPr id="10" name="组合 17"/>
          <p:cNvGrpSpPr/>
          <p:nvPr/>
        </p:nvGrpSpPr>
        <p:grpSpPr>
          <a:xfrm>
            <a:off x="1123925" y="5743590"/>
            <a:ext cx="1357322" cy="746567"/>
            <a:chOff x="4432297" y="6100780"/>
            <a:chExt cx="1357322" cy="746567"/>
          </a:xfrm>
          <a:solidFill>
            <a:srgbClr val="0070C0"/>
          </a:solidFill>
        </p:grpSpPr>
        <p:sp>
          <p:nvSpPr>
            <p:cNvPr id="16" name="椭圆 15"/>
            <p:cNvSpPr/>
            <p:nvPr/>
          </p:nvSpPr>
          <p:spPr bwMode="auto">
            <a:xfrm>
              <a:off x="4432297" y="6100780"/>
              <a:ext cx="1357322" cy="746567"/>
            </a:xfrm>
            <a:prstGeom prst="ellipse">
              <a:avLst/>
            </a:prstGeom>
            <a:grpFill/>
            <a:ln w="9525" cap="flat" cmpd="sng" algn="ctr">
              <a:noFill/>
              <a:prstDash val="solid"/>
              <a:round/>
              <a:headEnd type="none" w="med" len="med"/>
              <a:tailEnd type="none" w="med" len="me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a:spAutoFit/>
            </a:bodyPr>
            <a:lstStyle/>
            <a:p>
              <a:pPr defTabSz="946150">
                <a:lnSpc>
                  <a:spcPct val="150000"/>
                </a:lnSpc>
                <a:defRPr/>
              </a:pPr>
              <a:endParaRPr lang="zh-CN" altLang="en-US" sz="1900">
                <a:solidFill>
                  <a:schemeClr val="bg1"/>
                </a:solidFill>
              </a:endParaRPr>
            </a:p>
          </p:txBody>
        </p:sp>
        <p:sp>
          <p:nvSpPr>
            <p:cNvPr id="9" name="矩形 8"/>
            <p:cNvSpPr/>
            <p:nvPr/>
          </p:nvSpPr>
          <p:spPr>
            <a:xfrm>
              <a:off x="4646611" y="6172218"/>
              <a:ext cx="954107" cy="553998"/>
            </a:xfrm>
            <a:prstGeom prst="rect">
              <a:avLst/>
            </a:prstGeom>
            <a:noFill/>
          </p:spPr>
          <p:txBody>
            <a:bodyPr wrap="none">
              <a:spAutoFit/>
            </a:bodyPr>
            <a:lstStyle/>
            <a:p>
              <a:pPr>
                <a:lnSpc>
                  <a:spcPct val="150000"/>
                </a:lnSpc>
                <a:defRPr/>
              </a:pPr>
              <a:r>
                <a:rPr lang="zh-CN" altLang="en-US" sz="2000" dirty="0">
                  <a:solidFill>
                    <a:schemeClr val="bg1"/>
                  </a:solidFill>
                  <a:latin typeface="黑体" pitchFamily="49" charset="-122"/>
                  <a:ea typeface="黑体" pitchFamily="49" charset="-122"/>
                </a:rPr>
                <a:t>粘合度</a:t>
              </a:r>
            </a:p>
          </p:txBody>
        </p:sp>
      </p:grpSp>
      <p:grpSp>
        <p:nvGrpSpPr>
          <p:cNvPr id="12" name="组合 24"/>
          <p:cNvGrpSpPr/>
          <p:nvPr/>
        </p:nvGrpSpPr>
        <p:grpSpPr>
          <a:xfrm>
            <a:off x="6838965" y="1385872"/>
            <a:ext cx="1357322" cy="746567"/>
            <a:chOff x="4075107" y="1385872"/>
            <a:chExt cx="1357322" cy="746567"/>
          </a:xfrm>
          <a:solidFill>
            <a:srgbClr val="0070C0"/>
          </a:solidFill>
        </p:grpSpPr>
        <p:sp>
          <p:nvSpPr>
            <p:cNvPr id="26" name="椭圆 25"/>
            <p:cNvSpPr/>
            <p:nvPr/>
          </p:nvSpPr>
          <p:spPr bwMode="auto">
            <a:xfrm>
              <a:off x="4075107" y="1385872"/>
              <a:ext cx="1357322" cy="746567"/>
            </a:xfrm>
            <a:prstGeom prst="ellipse">
              <a:avLst/>
            </a:prstGeom>
            <a:grpFill/>
            <a:ln w="9525" cap="flat" cmpd="sng" algn="ctr">
              <a:noFill/>
              <a:prstDash val="solid"/>
              <a:round/>
              <a:headEnd type="none" w="med" len="med"/>
              <a:tailEnd type="none" w="med" len="me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a:spAutoFit/>
            </a:bodyPr>
            <a:lstStyle/>
            <a:p>
              <a:pPr defTabSz="946150">
                <a:lnSpc>
                  <a:spcPct val="150000"/>
                </a:lnSpc>
                <a:defRPr/>
              </a:pPr>
              <a:endParaRPr lang="zh-CN" altLang="en-US" sz="1900">
                <a:solidFill>
                  <a:schemeClr val="bg1"/>
                </a:solidFill>
              </a:endParaRPr>
            </a:p>
          </p:txBody>
        </p:sp>
        <p:sp>
          <p:nvSpPr>
            <p:cNvPr id="27" name="矩形 26"/>
            <p:cNvSpPr/>
            <p:nvPr/>
          </p:nvSpPr>
          <p:spPr>
            <a:xfrm>
              <a:off x="4289421" y="1457310"/>
              <a:ext cx="954107" cy="481863"/>
            </a:xfrm>
            <a:prstGeom prst="rect">
              <a:avLst/>
            </a:prstGeom>
            <a:noFill/>
          </p:spPr>
          <p:txBody>
            <a:bodyPr wrap="none">
              <a:spAutoFit/>
            </a:bodyPr>
            <a:lstStyle/>
            <a:p>
              <a:pPr>
                <a:lnSpc>
                  <a:spcPct val="150000"/>
                </a:lnSpc>
                <a:defRPr/>
              </a:pPr>
              <a:r>
                <a:rPr lang="zh-CN" altLang="en-US" sz="2000" dirty="0">
                  <a:solidFill>
                    <a:schemeClr val="bg1"/>
                  </a:solidFill>
                  <a:latin typeface="黑体" pitchFamily="49" charset="-122"/>
                  <a:ea typeface="黑体" pitchFamily="49" charset="-122"/>
                </a:rPr>
                <a:t>下载量</a:t>
              </a:r>
            </a:p>
          </p:txBody>
        </p:sp>
      </p:grpSp>
      <p:grpSp>
        <p:nvGrpSpPr>
          <p:cNvPr id="13" name="组合 27"/>
          <p:cNvGrpSpPr/>
          <p:nvPr/>
        </p:nvGrpSpPr>
        <p:grpSpPr>
          <a:xfrm>
            <a:off x="7553345" y="2528880"/>
            <a:ext cx="1357322" cy="746567"/>
            <a:chOff x="4075107" y="1385872"/>
            <a:chExt cx="1357322" cy="746567"/>
          </a:xfrm>
          <a:solidFill>
            <a:srgbClr val="0070C0"/>
          </a:solidFill>
        </p:grpSpPr>
        <p:sp>
          <p:nvSpPr>
            <p:cNvPr id="29" name="椭圆 28"/>
            <p:cNvSpPr/>
            <p:nvPr/>
          </p:nvSpPr>
          <p:spPr bwMode="auto">
            <a:xfrm>
              <a:off x="4075107" y="1385872"/>
              <a:ext cx="1357322" cy="746567"/>
            </a:xfrm>
            <a:prstGeom prst="ellipse">
              <a:avLst/>
            </a:prstGeom>
            <a:grpFill/>
            <a:ln w="9525" cap="flat" cmpd="sng" algn="ctr">
              <a:noFill/>
              <a:prstDash val="solid"/>
              <a:round/>
              <a:headEnd type="none" w="med" len="med"/>
              <a:tailEnd type="none" w="med" len="me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a:spAutoFit/>
            </a:bodyPr>
            <a:lstStyle/>
            <a:p>
              <a:pPr defTabSz="946150">
                <a:lnSpc>
                  <a:spcPct val="150000"/>
                </a:lnSpc>
                <a:defRPr/>
              </a:pPr>
              <a:endParaRPr lang="zh-CN" altLang="en-US" sz="1900">
                <a:solidFill>
                  <a:schemeClr val="bg1"/>
                </a:solidFill>
              </a:endParaRPr>
            </a:p>
          </p:txBody>
        </p:sp>
        <p:sp>
          <p:nvSpPr>
            <p:cNvPr id="30" name="矩形 29"/>
            <p:cNvSpPr/>
            <p:nvPr/>
          </p:nvSpPr>
          <p:spPr>
            <a:xfrm>
              <a:off x="4289421" y="1457310"/>
              <a:ext cx="954107" cy="481863"/>
            </a:xfrm>
            <a:prstGeom prst="rect">
              <a:avLst/>
            </a:prstGeom>
            <a:noFill/>
          </p:spPr>
          <p:txBody>
            <a:bodyPr wrap="none">
              <a:spAutoFit/>
            </a:bodyPr>
            <a:lstStyle/>
            <a:p>
              <a:pPr>
                <a:lnSpc>
                  <a:spcPct val="150000"/>
                </a:lnSpc>
                <a:defRPr/>
              </a:pPr>
              <a:r>
                <a:rPr lang="zh-CN" altLang="en-US" sz="2000" dirty="0">
                  <a:solidFill>
                    <a:schemeClr val="bg1"/>
                  </a:solidFill>
                  <a:latin typeface="黑体" pitchFamily="49" charset="-122"/>
                  <a:ea typeface="黑体" pitchFamily="49" charset="-122"/>
                </a:rPr>
                <a:t>点击量</a:t>
              </a:r>
            </a:p>
          </p:txBody>
        </p:sp>
      </p:grpSp>
      <p:grpSp>
        <p:nvGrpSpPr>
          <p:cNvPr id="18" name="组合 30"/>
          <p:cNvGrpSpPr/>
          <p:nvPr/>
        </p:nvGrpSpPr>
        <p:grpSpPr>
          <a:xfrm>
            <a:off x="7777185" y="3600450"/>
            <a:ext cx="1357322" cy="746567"/>
            <a:chOff x="4075107" y="1385872"/>
            <a:chExt cx="1357322" cy="746567"/>
          </a:xfrm>
          <a:solidFill>
            <a:srgbClr val="0070C0"/>
          </a:solidFill>
        </p:grpSpPr>
        <p:sp>
          <p:nvSpPr>
            <p:cNvPr id="32" name="椭圆 31"/>
            <p:cNvSpPr/>
            <p:nvPr/>
          </p:nvSpPr>
          <p:spPr bwMode="auto">
            <a:xfrm>
              <a:off x="4075107" y="1385872"/>
              <a:ext cx="1357322" cy="746567"/>
            </a:xfrm>
            <a:prstGeom prst="ellipse">
              <a:avLst/>
            </a:prstGeom>
            <a:grpFill/>
            <a:ln w="9525" cap="flat" cmpd="sng" algn="ctr">
              <a:noFill/>
              <a:prstDash val="solid"/>
              <a:round/>
              <a:headEnd type="none" w="med" len="med"/>
              <a:tailEnd type="none" w="med" len="me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a:spAutoFit/>
            </a:bodyPr>
            <a:lstStyle/>
            <a:p>
              <a:pPr defTabSz="946150">
                <a:lnSpc>
                  <a:spcPct val="150000"/>
                </a:lnSpc>
                <a:defRPr/>
              </a:pPr>
              <a:endParaRPr lang="zh-CN" altLang="en-US" sz="1900">
                <a:solidFill>
                  <a:schemeClr val="bg1"/>
                </a:solidFill>
              </a:endParaRPr>
            </a:p>
          </p:txBody>
        </p:sp>
        <p:sp>
          <p:nvSpPr>
            <p:cNvPr id="33" name="矩形 32"/>
            <p:cNvSpPr/>
            <p:nvPr/>
          </p:nvSpPr>
          <p:spPr>
            <a:xfrm>
              <a:off x="4289421" y="1457310"/>
              <a:ext cx="954107" cy="481863"/>
            </a:xfrm>
            <a:prstGeom prst="rect">
              <a:avLst/>
            </a:prstGeom>
            <a:noFill/>
          </p:spPr>
          <p:txBody>
            <a:bodyPr wrap="none">
              <a:spAutoFit/>
            </a:bodyPr>
            <a:lstStyle/>
            <a:p>
              <a:pPr>
                <a:lnSpc>
                  <a:spcPct val="150000"/>
                </a:lnSpc>
                <a:defRPr/>
              </a:pPr>
              <a:r>
                <a:rPr lang="zh-CN" altLang="en-US" sz="2000" dirty="0">
                  <a:solidFill>
                    <a:schemeClr val="bg1"/>
                  </a:solidFill>
                  <a:latin typeface="黑体" pitchFamily="49" charset="-122"/>
                  <a:ea typeface="黑体" pitchFamily="49" charset="-122"/>
                </a:rPr>
                <a:t>装机量</a:t>
              </a:r>
            </a:p>
          </p:txBody>
        </p:sp>
      </p:grpSp>
      <p:grpSp>
        <p:nvGrpSpPr>
          <p:cNvPr id="19" name="组合 33"/>
          <p:cNvGrpSpPr/>
          <p:nvPr/>
        </p:nvGrpSpPr>
        <p:grpSpPr>
          <a:xfrm>
            <a:off x="7624783" y="4743458"/>
            <a:ext cx="1357322" cy="746567"/>
            <a:chOff x="4075107" y="1385872"/>
            <a:chExt cx="1357322" cy="746567"/>
          </a:xfrm>
          <a:solidFill>
            <a:srgbClr val="0070C0"/>
          </a:solidFill>
        </p:grpSpPr>
        <p:sp>
          <p:nvSpPr>
            <p:cNvPr id="35" name="椭圆 34"/>
            <p:cNvSpPr/>
            <p:nvPr/>
          </p:nvSpPr>
          <p:spPr bwMode="auto">
            <a:xfrm>
              <a:off x="4075107" y="1385872"/>
              <a:ext cx="1357322" cy="746567"/>
            </a:xfrm>
            <a:prstGeom prst="ellipse">
              <a:avLst/>
            </a:prstGeom>
            <a:grpFill/>
            <a:ln w="9525" cap="flat" cmpd="sng" algn="ctr">
              <a:noFill/>
              <a:prstDash val="solid"/>
              <a:round/>
              <a:headEnd type="none" w="med" len="med"/>
              <a:tailEnd type="none" w="med" len="me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a:spAutoFit/>
            </a:bodyPr>
            <a:lstStyle/>
            <a:p>
              <a:pPr defTabSz="946150">
                <a:lnSpc>
                  <a:spcPct val="150000"/>
                </a:lnSpc>
                <a:defRPr/>
              </a:pPr>
              <a:endParaRPr lang="zh-CN" altLang="en-US" sz="1900">
                <a:solidFill>
                  <a:schemeClr val="bg1"/>
                </a:solidFill>
              </a:endParaRPr>
            </a:p>
          </p:txBody>
        </p:sp>
        <p:sp>
          <p:nvSpPr>
            <p:cNvPr id="36" name="矩形 35"/>
            <p:cNvSpPr/>
            <p:nvPr/>
          </p:nvSpPr>
          <p:spPr>
            <a:xfrm>
              <a:off x="4289421" y="1457310"/>
              <a:ext cx="954107" cy="481863"/>
            </a:xfrm>
            <a:prstGeom prst="rect">
              <a:avLst/>
            </a:prstGeom>
            <a:noFill/>
          </p:spPr>
          <p:txBody>
            <a:bodyPr wrap="none">
              <a:spAutoFit/>
            </a:bodyPr>
            <a:lstStyle/>
            <a:p>
              <a:pPr>
                <a:lnSpc>
                  <a:spcPct val="150000"/>
                </a:lnSpc>
                <a:defRPr/>
              </a:pPr>
              <a:r>
                <a:rPr lang="zh-CN" altLang="en-US" sz="2000" dirty="0">
                  <a:solidFill>
                    <a:schemeClr val="bg1"/>
                  </a:solidFill>
                  <a:latin typeface="黑体" pitchFamily="49" charset="-122"/>
                  <a:ea typeface="黑体" pitchFamily="49" charset="-122"/>
                </a:rPr>
                <a:t>注册量</a:t>
              </a:r>
            </a:p>
          </p:txBody>
        </p:sp>
      </p:grpSp>
      <p:grpSp>
        <p:nvGrpSpPr>
          <p:cNvPr id="20" name="组合 36"/>
          <p:cNvGrpSpPr/>
          <p:nvPr/>
        </p:nvGrpSpPr>
        <p:grpSpPr>
          <a:xfrm>
            <a:off x="6838965" y="5815028"/>
            <a:ext cx="1357322" cy="746567"/>
            <a:chOff x="4075107" y="1385872"/>
            <a:chExt cx="1357322" cy="746567"/>
          </a:xfrm>
          <a:solidFill>
            <a:srgbClr val="0070C0"/>
          </a:solidFill>
        </p:grpSpPr>
        <p:sp>
          <p:nvSpPr>
            <p:cNvPr id="38" name="椭圆 37"/>
            <p:cNvSpPr/>
            <p:nvPr/>
          </p:nvSpPr>
          <p:spPr bwMode="auto">
            <a:xfrm>
              <a:off x="4075107" y="1385872"/>
              <a:ext cx="1357322" cy="746567"/>
            </a:xfrm>
            <a:prstGeom prst="ellipse">
              <a:avLst/>
            </a:prstGeom>
            <a:grpFill/>
            <a:ln w="9525" cap="flat" cmpd="sng" algn="ctr">
              <a:noFill/>
              <a:prstDash val="solid"/>
              <a:round/>
              <a:headEnd type="none" w="med" len="med"/>
              <a:tailEnd type="none" w="med" len="me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a:spAutoFit/>
            </a:bodyPr>
            <a:lstStyle/>
            <a:p>
              <a:pPr defTabSz="946150">
                <a:lnSpc>
                  <a:spcPct val="150000"/>
                </a:lnSpc>
                <a:defRPr/>
              </a:pPr>
              <a:endParaRPr lang="zh-CN" altLang="en-US" sz="1900">
                <a:solidFill>
                  <a:schemeClr val="bg1"/>
                </a:solidFill>
              </a:endParaRPr>
            </a:p>
          </p:txBody>
        </p:sp>
        <p:sp>
          <p:nvSpPr>
            <p:cNvPr id="39" name="矩形 38"/>
            <p:cNvSpPr/>
            <p:nvPr/>
          </p:nvSpPr>
          <p:spPr>
            <a:xfrm>
              <a:off x="4289421" y="1457310"/>
              <a:ext cx="954107" cy="481863"/>
            </a:xfrm>
            <a:prstGeom prst="rect">
              <a:avLst/>
            </a:prstGeom>
            <a:noFill/>
          </p:spPr>
          <p:txBody>
            <a:bodyPr wrap="none">
              <a:spAutoFit/>
            </a:bodyPr>
            <a:lstStyle/>
            <a:p>
              <a:pPr>
                <a:lnSpc>
                  <a:spcPct val="150000"/>
                </a:lnSpc>
                <a:defRPr/>
              </a:pPr>
              <a:r>
                <a:rPr lang="zh-CN" altLang="en-US" sz="2000" dirty="0">
                  <a:solidFill>
                    <a:schemeClr val="bg1"/>
                  </a:solidFill>
                  <a:latin typeface="黑体" pitchFamily="49" charset="-122"/>
                  <a:ea typeface="黑体" pitchFamily="49" charset="-122"/>
                </a:rPr>
                <a:t>销售量</a:t>
              </a:r>
            </a:p>
          </p:txBody>
        </p:sp>
      </p:grpSp>
      <p:sp>
        <p:nvSpPr>
          <p:cNvPr id="52238" name="TextBox 39"/>
          <p:cNvSpPr txBox="1">
            <a:spLocks noChangeArrowheads="1"/>
          </p:cNvSpPr>
          <p:nvPr/>
        </p:nvSpPr>
        <p:spPr bwMode="auto">
          <a:xfrm>
            <a:off x="2667000" y="762000"/>
            <a:ext cx="4191000" cy="830997"/>
          </a:xfrm>
          <a:prstGeom prst="rect">
            <a:avLst/>
          </a:prstGeom>
          <a:solidFill>
            <a:srgbClr val="FFFFFF">
              <a:alpha val="58823"/>
            </a:srgbClr>
          </a:solidFill>
          <a:ln w="9525">
            <a:noFill/>
            <a:miter lim="800000"/>
            <a:headEnd/>
            <a:tailEnd/>
          </a:ln>
        </p:spPr>
        <p:txBody>
          <a:bodyPr>
            <a:spAutoFit/>
          </a:bodyPr>
          <a:lstStyle/>
          <a:p>
            <a:pPr>
              <a:lnSpc>
                <a:spcPct val="150000"/>
              </a:lnSpc>
            </a:pPr>
            <a:r>
              <a:rPr lang="zh-CN" altLang="en-US" sz="3200" b="1" dirty="0" smtClean="0">
                <a:solidFill>
                  <a:srgbClr val="A949CF"/>
                </a:solidFill>
                <a:latin typeface="黑体" pitchFamily="49" charset="-122"/>
                <a:ea typeface="黑体" pitchFamily="49" charset="-122"/>
              </a:rPr>
              <a:t>优度</a:t>
            </a:r>
            <a:r>
              <a:rPr lang="zh-CN" altLang="en-US" sz="3200" b="1" dirty="0" smtClean="0">
                <a:solidFill>
                  <a:srgbClr val="A949CF"/>
                </a:solidFill>
                <a:latin typeface="黑体" pitchFamily="49" charset="-122"/>
                <a:ea typeface="黑体" pitchFamily="49" charset="-122"/>
              </a:rPr>
              <a:t>网</a:t>
            </a:r>
            <a:r>
              <a:rPr lang="zh-CN" altLang="en-US" sz="3200" b="1" dirty="0" smtClean="0">
                <a:solidFill>
                  <a:srgbClr val="A949CF"/>
                </a:solidFill>
                <a:latin typeface="黑体" pitchFamily="49" charset="-122"/>
                <a:ea typeface="黑体" pitchFamily="49" charset="-122"/>
              </a:rPr>
              <a:t>需求</a:t>
            </a:r>
            <a:r>
              <a:rPr lang="zh-CN" altLang="en-US" sz="3200" b="1" dirty="0">
                <a:solidFill>
                  <a:srgbClr val="A949CF"/>
                </a:solidFill>
                <a:latin typeface="黑体" pitchFamily="49" charset="-122"/>
                <a:ea typeface="黑体" pitchFamily="49" charset="-122"/>
              </a:rPr>
              <a:t>数据库        </a:t>
            </a:r>
          </a:p>
        </p:txBody>
      </p:sp>
      <p:sp>
        <p:nvSpPr>
          <p:cNvPr id="52239" name="TextBox 42"/>
          <p:cNvSpPr txBox="1">
            <a:spLocks noChangeArrowheads="1"/>
          </p:cNvSpPr>
          <p:nvPr/>
        </p:nvSpPr>
        <p:spPr bwMode="auto">
          <a:xfrm>
            <a:off x="2266950" y="2528888"/>
            <a:ext cx="642938" cy="2657475"/>
          </a:xfrm>
          <a:prstGeom prst="rect">
            <a:avLst/>
          </a:prstGeom>
          <a:noFill/>
          <a:ln w="9525">
            <a:noFill/>
            <a:miter lim="800000"/>
            <a:headEnd/>
            <a:tailEnd/>
          </a:ln>
        </p:spPr>
        <p:txBody>
          <a:bodyPr>
            <a:spAutoFit/>
          </a:bodyPr>
          <a:lstStyle/>
          <a:p>
            <a:pPr>
              <a:lnSpc>
                <a:spcPct val="150000"/>
              </a:lnSpc>
            </a:pPr>
            <a:r>
              <a:rPr lang="zh-CN" altLang="en-US" sz="2800" b="1">
                <a:solidFill>
                  <a:srgbClr val="FF0000"/>
                </a:solidFill>
                <a:latin typeface="黑体" pitchFamily="49" charset="-122"/>
                <a:ea typeface="黑体" pitchFamily="49" charset="-122"/>
              </a:rPr>
              <a:t>品牌需求</a:t>
            </a:r>
          </a:p>
        </p:txBody>
      </p:sp>
      <p:sp>
        <p:nvSpPr>
          <p:cNvPr id="52240" name="TextBox 43"/>
          <p:cNvSpPr txBox="1">
            <a:spLocks noChangeArrowheads="1"/>
          </p:cNvSpPr>
          <p:nvPr/>
        </p:nvSpPr>
        <p:spPr bwMode="auto">
          <a:xfrm>
            <a:off x="6053138" y="2528888"/>
            <a:ext cx="571500" cy="2657475"/>
          </a:xfrm>
          <a:prstGeom prst="rect">
            <a:avLst/>
          </a:prstGeom>
          <a:noFill/>
          <a:ln w="9525">
            <a:noFill/>
            <a:miter lim="800000"/>
            <a:headEnd/>
            <a:tailEnd/>
          </a:ln>
        </p:spPr>
        <p:txBody>
          <a:bodyPr>
            <a:spAutoFit/>
          </a:bodyPr>
          <a:lstStyle/>
          <a:p>
            <a:pPr>
              <a:lnSpc>
                <a:spcPct val="150000"/>
              </a:lnSpc>
            </a:pPr>
            <a:r>
              <a:rPr lang="zh-CN" altLang="en-US" sz="2800" b="1">
                <a:solidFill>
                  <a:srgbClr val="FF0000"/>
                </a:solidFill>
                <a:latin typeface="黑体" pitchFamily="49" charset="-122"/>
                <a:ea typeface="黑体" pitchFamily="49" charset="-122"/>
              </a:rPr>
              <a:t>营销需求</a:t>
            </a:r>
          </a:p>
        </p:txBody>
      </p:sp>
      <p:cxnSp>
        <p:nvCxnSpPr>
          <p:cNvPr id="47" name="直接箭头连接符 46"/>
          <p:cNvCxnSpPr/>
          <p:nvPr/>
        </p:nvCxnSpPr>
        <p:spPr bwMode="auto">
          <a:xfrm>
            <a:off x="2409825" y="1814513"/>
            <a:ext cx="357188" cy="142875"/>
          </a:xfrm>
          <a:prstGeom prst="straightConnector1">
            <a:avLst/>
          </a:prstGeom>
          <a:noFill/>
          <a:ln w="28575" cap="flat" cmpd="sng" algn="ctr">
            <a:solidFill>
              <a:schemeClr val="accent2">
                <a:lumMod val="75000"/>
              </a:schemeClr>
            </a:solidFill>
            <a:prstDash val="solid"/>
            <a:round/>
            <a:headEnd type="none" w="med" len="med"/>
            <a:tailEnd type="arrow"/>
          </a:ln>
          <a:effectLst/>
        </p:spPr>
      </p:cxnSp>
      <p:cxnSp>
        <p:nvCxnSpPr>
          <p:cNvPr id="48" name="直接箭头连接符 47"/>
          <p:cNvCxnSpPr/>
          <p:nvPr/>
        </p:nvCxnSpPr>
        <p:spPr bwMode="auto">
          <a:xfrm>
            <a:off x="1481138" y="2671763"/>
            <a:ext cx="785812" cy="71437"/>
          </a:xfrm>
          <a:prstGeom prst="straightConnector1">
            <a:avLst/>
          </a:prstGeom>
          <a:noFill/>
          <a:ln w="28575" cap="flat" cmpd="sng" algn="ctr">
            <a:solidFill>
              <a:schemeClr val="accent2">
                <a:lumMod val="75000"/>
              </a:schemeClr>
            </a:solidFill>
            <a:prstDash val="solid"/>
            <a:round/>
            <a:headEnd type="none" w="med" len="med"/>
            <a:tailEnd type="arrow"/>
          </a:ln>
          <a:effectLst/>
        </p:spPr>
      </p:cxnSp>
      <p:cxnSp>
        <p:nvCxnSpPr>
          <p:cNvPr id="50" name="直接箭头连接符 49"/>
          <p:cNvCxnSpPr/>
          <p:nvPr/>
        </p:nvCxnSpPr>
        <p:spPr bwMode="auto">
          <a:xfrm>
            <a:off x="1338263" y="3743325"/>
            <a:ext cx="928687" cy="1588"/>
          </a:xfrm>
          <a:prstGeom prst="straightConnector1">
            <a:avLst/>
          </a:prstGeom>
          <a:noFill/>
          <a:ln w="28575" cap="flat" cmpd="sng" algn="ctr">
            <a:solidFill>
              <a:schemeClr val="accent2">
                <a:lumMod val="75000"/>
              </a:schemeClr>
            </a:solidFill>
            <a:prstDash val="solid"/>
            <a:round/>
            <a:headEnd type="none" w="med" len="med"/>
            <a:tailEnd type="arrow"/>
          </a:ln>
          <a:effectLst/>
        </p:spPr>
      </p:cxnSp>
      <p:cxnSp>
        <p:nvCxnSpPr>
          <p:cNvPr id="51" name="直接箭头连接符 50"/>
          <p:cNvCxnSpPr/>
          <p:nvPr/>
        </p:nvCxnSpPr>
        <p:spPr bwMode="auto">
          <a:xfrm flipV="1">
            <a:off x="1909763" y="4886325"/>
            <a:ext cx="428625" cy="142875"/>
          </a:xfrm>
          <a:prstGeom prst="straightConnector1">
            <a:avLst/>
          </a:prstGeom>
          <a:noFill/>
          <a:ln w="28575" cap="flat" cmpd="sng" algn="ctr">
            <a:solidFill>
              <a:schemeClr val="accent2">
                <a:lumMod val="75000"/>
              </a:schemeClr>
            </a:solidFill>
            <a:prstDash val="solid"/>
            <a:round/>
            <a:headEnd type="none" w="med" len="med"/>
            <a:tailEnd type="arrow"/>
          </a:ln>
          <a:effectLst/>
        </p:spPr>
      </p:cxnSp>
      <p:cxnSp>
        <p:nvCxnSpPr>
          <p:cNvPr id="52" name="直接箭头连接符 51"/>
          <p:cNvCxnSpPr>
            <a:cxnSpLocks noChangeShapeType="1"/>
          </p:cNvCxnSpPr>
          <p:nvPr/>
        </p:nvCxnSpPr>
        <p:spPr bwMode="auto">
          <a:xfrm flipV="1">
            <a:off x="2409825" y="5457825"/>
            <a:ext cx="428625" cy="500063"/>
          </a:xfrm>
          <a:prstGeom prst="straightConnector1">
            <a:avLst/>
          </a:prstGeom>
          <a:noFill/>
          <a:ln w="28575" algn="ctr">
            <a:solidFill>
              <a:srgbClr val="262673"/>
            </a:solidFill>
            <a:round/>
            <a:headEnd/>
            <a:tailEnd type="arrow" w="med" len="med"/>
          </a:ln>
        </p:spPr>
      </p:cxnSp>
      <p:cxnSp>
        <p:nvCxnSpPr>
          <p:cNvPr id="54" name="直接箭头连接符 53"/>
          <p:cNvCxnSpPr>
            <a:cxnSpLocks noChangeShapeType="1"/>
          </p:cNvCxnSpPr>
          <p:nvPr/>
        </p:nvCxnSpPr>
        <p:spPr bwMode="auto">
          <a:xfrm flipH="1" flipV="1">
            <a:off x="6196013" y="5815013"/>
            <a:ext cx="642937" cy="285750"/>
          </a:xfrm>
          <a:prstGeom prst="straightConnector1">
            <a:avLst/>
          </a:prstGeom>
          <a:noFill/>
          <a:ln w="28575" algn="ctr">
            <a:solidFill>
              <a:srgbClr val="262673"/>
            </a:solidFill>
            <a:round/>
            <a:headEnd/>
            <a:tailEnd type="arrow" w="med" len="med"/>
          </a:ln>
        </p:spPr>
      </p:cxnSp>
      <p:cxnSp>
        <p:nvCxnSpPr>
          <p:cNvPr id="57" name="直接箭头连接符 56"/>
          <p:cNvCxnSpPr>
            <a:cxnSpLocks noChangeShapeType="1"/>
          </p:cNvCxnSpPr>
          <p:nvPr/>
        </p:nvCxnSpPr>
        <p:spPr bwMode="auto">
          <a:xfrm flipH="1" flipV="1">
            <a:off x="6624638" y="4886325"/>
            <a:ext cx="928687" cy="158750"/>
          </a:xfrm>
          <a:prstGeom prst="straightConnector1">
            <a:avLst/>
          </a:prstGeom>
          <a:noFill/>
          <a:ln w="28575" algn="ctr">
            <a:solidFill>
              <a:srgbClr val="262673"/>
            </a:solidFill>
            <a:round/>
            <a:headEnd/>
            <a:tailEnd type="arrow" w="med" len="med"/>
          </a:ln>
        </p:spPr>
      </p:cxnSp>
      <p:cxnSp>
        <p:nvCxnSpPr>
          <p:cNvPr id="58" name="直接箭头连接符 57"/>
          <p:cNvCxnSpPr>
            <a:cxnSpLocks noChangeShapeType="1"/>
          </p:cNvCxnSpPr>
          <p:nvPr/>
        </p:nvCxnSpPr>
        <p:spPr bwMode="auto">
          <a:xfrm flipH="1" flipV="1">
            <a:off x="6781800" y="3886200"/>
            <a:ext cx="1000125" cy="1588"/>
          </a:xfrm>
          <a:prstGeom prst="straightConnector1">
            <a:avLst/>
          </a:prstGeom>
          <a:noFill/>
          <a:ln w="28575" algn="ctr">
            <a:solidFill>
              <a:srgbClr val="262673"/>
            </a:solidFill>
            <a:round/>
            <a:headEnd/>
            <a:tailEnd type="arrow" w="med" len="med"/>
          </a:ln>
        </p:spPr>
      </p:cxnSp>
      <p:cxnSp>
        <p:nvCxnSpPr>
          <p:cNvPr id="60" name="直接箭头连接符 59"/>
          <p:cNvCxnSpPr>
            <a:cxnSpLocks noChangeShapeType="1"/>
          </p:cNvCxnSpPr>
          <p:nvPr/>
        </p:nvCxnSpPr>
        <p:spPr bwMode="auto">
          <a:xfrm flipH="1">
            <a:off x="6624638" y="2887663"/>
            <a:ext cx="928687" cy="69850"/>
          </a:xfrm>
          <a:prstGeom prst="straightConnector1">
            <a:avLst/>
          </a:prstGeom>
          <a:noFill/>
          <a:ln w="28575" algn="ctr">
            <a:solidFill>
              <a:srgbClr val="262673"/>
            </a:solidFill>
            <a:round/>
            <a:headEnd/>
            <a:tailEnd type="arrow" w="med" len="med"/>
          </a:ln>
        </p:spPr>
      </p:cxnSp>
      <p:cxnSp>
        <p:nvCxnSpPr>
          <p:cNvPr id="61" name="直接箭头连接符 60"/>
          <p:cNvCxnSpPr>
            <a:cxnSpLocks noChangeShapeType="1"/>
          </p:cNvCxnSpPr>
          <p:nvPr/>
        </p:nvCxnSpPr>
        <p:spPr bwMode="auto">
          <a:xfrm flipH="1">
            <a:off x="6267450" y="1744663"/>
            <a:ext cx="500063" cy="284162"/>
          </a:xfrm>
          <a:prstGeom prst="straightConnector1">
            <a:avLst/>
          </a:prstGeom>
          <a:noFill/>
          <a:ln w="28575" algn="ctr">
            <a:solidFill>
              <a:srgbClr val="262673"/>
            </a:solidFill>
            <a:round/>
            <a:headEnd/>
            <a:tailEnd type="arrow" w="med" len="med"/>
          </a:ln>
        </p:spPr>
      </p:cxnSp>
      <p:grpSp>
        <p:nvGrpSpPr>
          <p:cNvPr id="21" name="组合 18"/>
          <p:cNvGrpSpPr/>
          <p:nvPr/>
        </p:nvGrpSpPr>
        <p:grpSpPr>
          <a:xfrm>
            <a:off x="52355" y="3457574"/>
            <a:ext cx="1357322" cy="746567"/>
            <a:chOff x="4360859" y="4600582"/>
            <a:chExt cx="1357322" cy="746567"/>
          </a:xfrm>
          <a:solidFill>
            <a:srgbClr val="0070C0"/>
          </a:solidFill>
        </p:grpSpPr>
        <p:sp>
          <p:nvSpPr>
            <p:cNvPr id="14" name="椭圆 13"/>
            <p:cNvSpPr/>
            <p:nvPr/>
          </p:nvSpPr>
          <p:spPr bwMode="auto">
            <a:xfrm>
              <a:off x="4360859" y="4600582"/>
              <a:ext cx="1357322" cy="746567"/>
            </a:xfrm>
            <a:prstGeom prst="ellipse">
              <a:avLst/>
            </a:prstGeom>
            <a:grpFill/>
            <a:ln w="9525" cap="flat" cmpd="sng" algn="ctr">
              <a:noFill/>
              <a:prstDash val="solid"/>
              <a:round/>
              <a:headEnd type="none" w="med" len="med"/>
              <a:tailEnd type="none" w="med" len="me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a:spAutoFit/>
            </a:bodyPr>
            <a:lstStyle/>
            <a:p>
              <a:pPr defTabSz="946150">
                <a:lnSpc>
                  <a:spcPct val="150000"/>
                </a:lnSpc>
                <a:defRPr/>
              </a:pPr>
              <a:endParaRPr lang="zh-CN" altLang="en-US" sz="1900">
                <a:solidFill>
                  <a:schemeClr val="bg1"/>
                </a:solidFill>
              </a:endParaRPr>
            </a:p>
          </p:txBody>
        </p:sp>
        <p:sp>
          <p:nvSpPr>
            <p:cNvPr id="5" name="矩形 4"/>
            <p:cNvSpPr/>
            <p:nvPr/>
          </p:nvSpPr>
          <p:spPr>
            <a:xfrm>
              <a:off x="4588232" y="4600582"/>
              <a:ext cx="954107" cy="553998"/>
            </a:xfrm>
            <a:prstGeom prst="rect">
              <a:avLst/>
            </a:prstGeom>
            <a:noFill/>
          </p:spPr>
          <p:txBody>
            <a:bodyPr wrap="none">
              <a:spAutoFit/>
            </a:bodyPr>
            <a:lstStyle/>
            <a:p>
              <a:pPr>
                <a:lnSpc>
                  <a:spcPct val="150000"/>
                </a:lnSpc>
                <a:defRPr/>
              </a:pPr>
              <a:r>
                <a:rPr lang="zh-CN" altLang="en-US" sz="2000" dirty="0">
                  <a:solidFill>
                    <a:schemeClr val="bg1"/>
                  </a:solidFill>
                  <a:latin typeface="黑体" pitchFamily="49" charset="-122"/>
                  <a:ea typeface="黑体" pitchFamily="49" charset="-122"/>
                </a:rPr>
                <a:t>美誉度</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52228"/>
                                        </p:tgtEl>
                                        <p:attrNameLst>
                                          <p:attrName>style.visibility</p:attrName>
                                        </p:attrNameLst>
                                      </p:cBhvr>
                                      <p:to>
                                        <p:strVal val="visible"/>
                                      </p:to>
                                    </p:set>
                                    <p:anim to="" calcmode="lin" valueType="num">
                                      <p:cBhvr>
                                        <p:cTn id="7" dur="1" fill="hold"/>
                                        <p:tgtEl>
                                          <p:spTgt spid="52228"/>
                                        </p:tgtEl>
                                        <p:attrNameLst>
                                          <p:attrName/>
                                        </p:attrNameLst>
                                      </p:cBhvr>
                                    </p:anim>
                                  </p:childTnLst>
                                </p:cTn>
                              </p:par>
                              <p:par>
                                <p:cTn id="8" presetID="24" presetClass="entr" presetSubtype="0"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 to="" calcmode="lin" valueType="num">
                                      <p:cBhvr>
                                        <p:cTn id="10" dur="1" fill="hold"/>
                                        <p:tgtEl>
                                          <p:spTgt spid="2"/>
                                        </p:tgtEl>
                                        <p:attrNameLst>
                                          <p:attrName/>
                                        </p:attrNameLst>
                                      </p:cBhvr>
                                    </p:anim>
                                  </p:childTnLst>
                                </p:cTn>
                              </p:par>
                              <p:par>
                                <p:cTn id="11" presetID="24" presetClass="entr" presetSubtype="0" fill="hold" nodeType="withEffect">
                                  <p:stCondLst>
                                    <p:cond delay="0"/>
                                  </p:stCondLst>
                                  <p:childTnLst>
                                    <p:set>
                                      <p:cBhvr>
                                        <p:cTn id="12" dur="1" fill="hold">
                                          <p:stCondLst>
                                            <p:cond delay="0"/>
                                          </p:stCondLst>
                                        </p:cTn>
                                        <p:tgtEl>
                                          <p:spTgt spid="8"/>
                                        </p:tgtEl>
                                        <p:attrNameLst>
                                          <p:attrName>style.visibility</p:attrName>
                                        </p:attrNameLst>
                                      </p:cBhvr>
                                      <p:to>
                                        <p:strVal val="visible"/>
                                      </p:to>
                                    </p:set>
                                    <p:anim to="" calcmode="lin" valueType="num">
                                      <p:cBhvr>
                                        <p:cTn id="13" dur="1" fill="hold"/>
                                        <p:tgtEl>
                                          <p:spTgt spid="8"/>
                                        </p:tgtEl>
                                        <p:attrNameLst>
                                          <p:attrName/>
                                        </p:attrNameLst>
                                      </p:cBhvr>
                                    </p:anim>
                                  </p:childTnLst>
                                </p:cTn>
                              </p:par>
                              <p:par>
                                <p:cTn id="14" presetID="24" presetClass="entr" presetSubtype="0" fill="hold" nodeType="withEffect">
                                  <p:stCondLst>
                                    <p:cond delay="0"/>
                                  </p:stCondLst>
                                  <p:childTnLst>
                                    <p:set>
                                      <p:cBhvr>
                                        <p:cTn id="15" dur="1" fill="hold">
                                          <p:stCondLst>
                                            <p:cond delay="0"/>
                                          </p:stCondLst>
                                        </p:cTn>
                                        <p:tgtEl>
                                          <p:spTgt spid="10"/>
                                        </p:tgtEl>
                                        <p:attrNameLst>
                                          <p:attrName>style.visibility</p:attrName>
                                        </p:attrNameLst>
                                      </p:cBhvr>
                                      <p:to>
                                        <p:strVal val="visible"/>
                                      </p:to>
                                    </p:set>
                                    <p:anim to="" calcmode="lin" valueType="num">
                                      <p:cBhvr>
                                        <p:cTn id="16" dur="1" fill="hold"/>
                                        <p:tgtEl>
                                          <p:spTgt spid="10"/>
                                        </p:tgtEl>
                                        <p:attrNameLst>
                                          <p:attrName/>
                                        </p:attrNameLst>
                                      </p:cBhvr>
                                    </p:anim>
                                  </p:childTnLst>
                                </p:cTn>
                              </p:par>
                              <p:par>
                                <p:cTn id="17" presetID="24" presetClass="entr" presetSubtype="0" fill="hold" nodeType="withEffect">
                                  <p:stCondLst>
                                    <p:cond delay="0"/>
                                  </p:stCondLst>
                                  <p:childTnLst>
                                    <p:set>
                                      <p:cBhvr>
                                        <p:cTn id="18" dur="1" fill="hold">
                                          <p:stCondLst>
                                            <p:cond delay="0"/>
                                          </p:stCondLst>
                                        </p:cTn>
                                        <p:tgtEl>
                                          <p:spTgt spid="12"/>
                                        </p:tgtEl>
                                        <p:attrNameLst>
                                          <p:attrName>style.visibility</p:attrName>
                                        </p:attrNameLst>
                                      </p:cBhvr>
                                      <p:to>
                                        <p:strVal val="visible"/>
                                      </p:to>
                                    </p:set>
                                    <p:anim to="" calcmode="lin" valueType="num">
                                      <p:cBhvr>
                                        <p:cTn id="19" dur="1" fill="hold"/>
                                        <p:tgtEl>
                                          <p:spTgt spid="12"/>
                                        </p:tgtEl>
                                        <p:attrNameLst>
                                          <p:attrName/>
                                        </p:attrNameLst>
                                      </p:cBhvr>
                                    </p:anim>
                                  </p:childTnLst>
                                </p:cTn>
                              </p:par>
                              <p:par>
                                <p:cTn id="20" presetID="24" presetClass="entr" presetSubtype="0" fill="hold" nodeType="withEffect">
                                  <p:stCondLst>
                                    <p:cond delay="0"/>
                                  </p:stCondLst>
                                  <p:childTnLst>
                                    <p:set>
                                      <p:cBhvr>
                                        <p:cTn id="21" dur="1" fill="hold">
                                          <p:stCondLst>
                                            <p:cond delay="0"/>
                                          </p:stCondLst>
                                        </p:cTn>
                                        <p:tgtEl>
                                          <p:spTgt spid="13"/>
                                        </p:tgtEl>
                                        <p:attrNameLst>
                                          <p:attrName>style.visibility</p:attrName>
                                        </p:attrNameLst>
                                      </p:cBhvr>
                                      <p:to>
                                        <p:strVal val="visible"/>
                                      </p:to>
                                    </p:set>
                                    <p:anim to="" calcmode="lin" valueType="num">
                                      <p:cBhvr>
                                        <p:cTn id="22" dur="1" fill="hold"/>
                                        <p:tgtEl>
                                          <p:spTgt spid="13"/>
                                        </p:tgtEl>
                                        <p:attrNameLst>
                                          <p:attrName/>
                                        </p:attrNameLst>
                                      </p:cBhvr>
                                    </p:anim>
                                  </p:childTnLst>
                                </p:cTn>
                              </p:par>
                              <p:par>
                                <p:cTn id="23" presetID="24" presetClass="entr" presetSubtype="0" fill="hold" nodeType="withEffect">
                                  <p:stCondLst>
                                    <p:cond delay="0"/>
                                  </p:stCondLst>
                                  <p:childTnLst>
                                    <p:set>
                                      <p:cBhvr>
                                        <p:cTn id="24" dur="1" fill="hold">
                                          <p:stCondLst>
                                            <p:cond delay="0"/>
                                          </p:stCondLst>
                                        </p:cTn>
                                        <p:tgtEl>
                                          <p:spTgt spid="18"/>
                                        </p:tgtEl>
                                        <p:attrNameLst>
                                          <p:attrName>style.visibility</p:attrName>
                                        </p:attrNameLst>
                                      </p:cBhvr>
                                      <p:to>
                                        <p:strVal val="visible"/>
                                      </p:to>
                                    </p:set>
                                    <p:anim to="" calcmode="lin" valueType="num">
                                      <p:cBhvr>
                                        <p:cTn id="25" dur="1" fill="hold"/>
                                        <p:tgtEl>
                                          <p:spTgt spid="18"/>
                                        </p:tgtEl>
                                        <p:attrNameLst>
                                          <p:attrName/>
                                        </p:attrNameLst>
                                      </p:cBhvr>
                                    </p:anim>
                                  </p:childTnLst>
                                </p:cTn>
                              </p:par>
                              <p:par>
                                <p:cTn id="26" presetID="24" presetClass="entr" presetSubtype="0" fill="hold" nodeType="withEffect">
                                  <p:stCondLst>
                                    <p:cond delay="0"/>
                                  </p:stCondLst>
                                  <p:childTnLst>
                                    <p:set>
                                      <p:cBhvr>
                                        <p:cTn id="27" dur="1" fill="hold">
                                          <p:stCondLst>
                                            <p:cond delay="0"/>
                                          </p:stCondLst>
                                        </p:cTn>
                                        <p:tgtEl>
                                          <p:spTgt spid="19"/>
                                        </p:tgtEl>
                                        <p:attrNameLst>
                                          <p:attrName>style.visibility</p:attrName>
                                        </p:attrNameLst>
                                      </p:cBhvr>
                                      <p:to>
                                        <p:strVal val="visible"/>
                                      </p:to>
                                    </p:set>
                                    <p:anim to="" calcmode="lin" valueType="num">
                                      <p:cBhvr>
                                        <p:cTn id="28" dur="1" fill="hold"/>
                                        <p:tgtEl>
                                          <p:spTgt spid="19"/>
                                        </p:tgtEl>
                                        <p:attrNameLst>
                                          <p:attrName/>
                                        </p:attrNameLst>
                                      </p:cBhvr>
                                    </p:anim>
                                  </p:childTnLst>
                                </p:cTn>
                              </p:par>
                              <p:par>
                                <p:cTn id="29" presetID="24" presetClass="entr" presetSubtype="0" fill="hold" nodeType="withEffect">
                                  <p:stCondLst>
                                    <p:cond delay="0"/>
                                  </p:stCondLst>
                                  <p:childTnLst>
                                    <p:set>
                                      <p:cBhvr>
                                        <p:cTn id="30" dur="1" fill="hold">
                                          <p:stCondLst>
                                            <p:cond delay="0"/>
                                          </p:stCondLst>
                                        </p:cTn>
                                        <p:tgtEl>
                                          <p:spTgt spid="20"/>
                                        </p:tgtEl>
                                        <p:attrNameLst>
                                          <p:attrName>style.visibility</p:attrName>
                                        </p:attrNameLst>
                                      </p:cBhvr>
                                      <p:to>
                                        <p:strVal val="visible"/>
                                      </p:to>
                                    </p:set>
                                    <p:anim to="" calcmode="lin" valueType="num">
                                      <p:cBhvr>
                                        <p:cTn id="31" dur="1" fill="hold"/>
                                        <p:tgtEl>
                                          <p:spTgt spid="20"/>
                                        </p:tgtEl>
                                        <p:attrNameLst>
                                          <p:attrName/>
                                        </p:attrNameLst>
                                      </p:cBhvr>
                                    </p:anim>
                                  </p:childTnLst>
                                </p:cTn>
                              </p:par>
                              <p:par>
                                <p:cTn id="32" presetID="24" presetClass="entr" presetSubtype="0" fill="hold" grpId="0" nodeType="withEffect">
                                  <p:stCondLst>
                                    <p:cond delay="0"/>
                                  </p:stCondLst>
                                  <p:childTnLst>
                                    <p:set>
                                      <p:cBhvr>
                                        <p:cTn id="33" dur="1" fill="hold">
                                          <p:stCondLst>
                                            <p:cond delay="0"/>
                                          </p:stCondLst>
                                        </p:cTn>
                                        <p:tgtEl>
                                          <p:spTgt spid="52238"/>
                                        </p:tgtEl>
                                        <p:attrNameLst>
                                          <p:attrName>style.visibility</p:attrName>
                                        </p:attrNameLst>
                                      </p:cBhvr>
                                      <p:to>
                                        <p:strVal val="visible"/>
                                      </p:to>
                                    </p:set>
                                    <p:anim to="" calcmode="lin" valueType="num">
                                      <p:cBhvr>
                                        <p:cTn id="34" dur="1" fill="hold"/>
                                        <p:tgtEl>
                                          <p:spTgt spid="52238"/>
                                        </p:tgtEl>
                                        <p:attrNameLst>
                                          <p:attrName/>
                                        </p:attrNameLst>
                                      </p:cBhvr>
                                    </p:anim>
                                  </p:childTnLst>
                                </p:cTn>
                              </p:par>
                              <p:par>
                                <p:cTn id="35" presetID="24" presetClass="entr" presetSubtype="0" fill="hold" grpId="0" nodeType="withEffect">
                                  <p:stCondLst>
                                    <p:cond delay="0"/>
                                  </p:stCondLst>
                                  <p:childTnLst>
                                    <p:set>
                                      <p:cBhvr>
                                        <p:cTn id="36" dur="1" fill="hold">
                                          <p:stCondLst>
                                            <p:cond delay="0"/>
                                          </p:stCondLst>
                                        </p:cTn>
                                        <p:tgtEl>
                                          <p:spTgt spid="52239"/>
                                        </p:tgtEl>
                                        <p:attrNameLst>
                                          <p:attrName>style.visibility</p:attrName>
                                        </p:attrNameLst>
                                      </p:cBhvr>
                                      <p:to>
                                        <p:strVal val="visible"/>
                                      </p:to>
                                    </p:set>
                                    <p:anim to="" calcmode="lin" valueType="num">
                                      <p:cBhvr>
                                        <p:cTn id="37" dur="1" fill="hold"/>
                                        <p:tgtEl>
                                          <p:spTgt spid="52239"/>
                                        </p:tgtEl>
                                        <p:attrNameLst>
                                          <p:attrName/>
                                        </p:attrNameLst>
                                      </p:cBhvr>
                                    </p:anim>
                                  </p:childTnLst>
                                </p:cTn>
                              </p:par>
                              <p:par>
                                <p:cTn id="38" presetID="24" presetClass="entr" presetSubtype="0" fill="hold" grpId="0" nodeType="withEffect">
                                  <p:stCondLst>
                                    <p:cond delay="0"/>
                                  </p:stCondLst>
                                  <p:childTnLst>
                                    <p:set>
                                      <p:cBhvr>
                                        <p:cTn id="39" dur="1" fill="hold">
                                          <p:stCondLst>
                                            <p:cond delay="0"/>
                                          </p:stCondLst>
                                        </p:cTn>
                                        <p:tgtEl>
                                          <p:spTgt spid="52240"/>
                                        </p:tgtEl>
                                        <p:attrNameLst>
                                          <p:attrName>style.visibility</p:attrName>
                                        </p:attrNameLst>
                                      </p:cBhvr>
                                      <p:to>
                                        <p:strVal val="visible"/>
                                      </p:to>
                                    </p:set>
                                    <p:anim to="" calcmode="lin" valueType="num">
                                      <p:cBhvr>
                                        <p:cTn id="40" dur="1" fill="hold"/>
                                        <p:tgtEl>
                                          <p:spTgt spid="52240"/>
                                        </p:tgtEl>
                                        <p:attrNameLst>
                                          <p:attrName/>
                                        </p:attrNameLst>
                                      </p:cBhvr>
                                    </p:anim>
                                  </p:childTnLst>
                                </p:cTn>
                              </p:par>
                              <p:par>
                                <p:cTn id="41" presetID="24" presetClass="entr" presetSubtype="0" fill="hold" nodeType="withEffect">
                                  <p:stCondLst>
                                    <p:cond delay="0"/>
                                  </p:stCondLst>
                                  <p:childTnLst>
                                    <p:set>
                                      <p:cBhvr>
                                        <p:cTn id="42" dur="1" fill="hold">
                                          <p:stCondLst>
                                            <p:cond delay="0"/>
                                          </p:stCondLst>
                                        </p:cTn>
                                        <p:tgtEl>
                                          <p:spTgt spid="47"/>
                                        </p:tgtEl>
                                        <p:attrNameLst>
                                          <p:attrName>style.visibility</p:attrName>
                                        </p:attrNameLst>
                                      </p:cBhvr>
                                      <p:to>
                                        <p:strVal val="visible"/>
                                      </p:to>
                                    </p:set>
                                    <p:anim to="" calcmode="lin" valueType="num">
                                      <p:cBhvr>
                                        <p:cTn id="43" dur="1" fill="hold"/>
                                        <p:tgtEl>
                                          <p:spTgt spid="47"/>
                                        </p:tgtEl>
                                        <p:attrNameLst>
                                          <p:attrName/>
                                        </p:attrNameLst>
                                      </p:cBhvr>
                                    </p:anim>
                                  </p:childTnLst>
                                </p:cTn>
                              </p:par>
                              <p:par>
                                <p:cTn id="44" presetID="24" presetClass="entr" presetSubtype="0" fill="hold" nodeType="withEffect">
                                  <p:stCondLst>
                                    <p:cond delay="0"/>
                                  </p:stCondLst>
                                  <p:childTnLst>
                                    <p:set>
                                      <p:cBhvr>
                                        <p:cTn id="45" dur="1" fill="hold">
                                          <p:stCondLst>
                                            <p:cond delay="0"/>
                                          </p:stCondLst>
                                        </p:cTn>
                                        <p:tgtEl>
                                          <p:spTgt spid="48"/>
                                        </p:tgtEl>
                                        <p:attrNameLst>
                                          <p:attrName>style.visibility</p:attrName>
                                        </p:attrNameLst>
                                      </p:cBhvr>
                                      <p:to>
                                        <p:strVal val="visible"/>
                                      </p:to>
                                    </p:set>
                                    <p:anim to="" calcmode="lin" valueType="num">
                                      <p:cBhvr>
                                        <p:cTn id="46" dur="1" fill="hold"/>
                                        <p:tgtEl>
                                          <p:spTgt spid="48"/>
                                        </p:tgtEl>
                                        <p:attrNameLst>
                                          <p:attrName/>
                                        </p:attrNameLst>
                                      </p:cBhvr>
                                    </p:anim>
                                  </p:childTnLst>
                                </p:cTn>
                              </p:par>
                              <p:par>
                                <p:cTn id="47" presetID="24" presetClass="entr" presetSubtype="0" fill="hold" nodeType="withEffect">
                                  <p:stCondLst>
                                    <p:cond delay="0"/>
                                  </p:stCondLst>
                                  <p:childTnLst>
                                    <p:set>
                                      <p:cBhvr>
                                        <p:cTn id="48" dur="1" fill="hold">
                                          <p:stCondLst>
                                            <p:cond delay="0"/>
                                          </p:stCondLst>
                                        </p:cTn>
                                        <p:tgtEl>
                                          <p:spTgt spid="50"/>
                                        </p:tgtEl>
                                        <p:attrNameLst>
                                          <p:attrName>style.visibility</p:attrName>
                                        </p:attrNameLst>
                                      </p:cBhvr>
                                      <p:to>
                                        <p:strVal val="visible"/>
                                      </p:to>
                                    </p:set>
                                    <p:anim to="" calcmode="lin" valueType="num">
                                      <p:cBhvr>
                                        <p:cTn id="49" dur="1" fill="hold"/>
                                        <p:tgtEl>
                                          <p:spTgt spid="50"/>
                                        </p:tgtEl>
                                        <p:attrNameLst>
                                          <p:attrName/>
                                        </p:attrNameLst>
                                      </p:cBhvr>
                                    </p:anim>
                                  </p:childTnLst>
                                </p:cTn>
                              </p:par>
                              <p:par>
                                <p:cTn id="50" presetID="24" presetClass="entr" presetSubtype="0" fill="hold" nodeType="withEffect">
                                  <p:stCondLst>
                                    <p:cond delay="0"/>
                                  </p:stCondLst>
                                  <p:childTnLst>
                                    <p:set>
                                      <p:cBhvr>
                                        <p:cTn id="51" dur="1" fill="hold">
                                          <p:stCondLst>
                                            <p:cond delay="0"/>
                                          </p:stCondLst>
                                        </p:cTn>
                                        <p:tgtEl>
                                          <p:spTgt spid="51"/>
                                        </p:tgtEl>
                                        <p:attrNameLst>
                                          <p:attrName>style.visibility</p:attrName>
                                        </p:attrNameLst>
                                      </p:cBhvr>
                                      <p:to>
                                        <p:strVal val="visible"/>
                                      </p:to>
                                    </p:set>
                                    <p:anim to="" calcmode="lin" valueType="num">
                                      <p:cBhvr>
                                        <p:cTn id="52" dur="1" fill="hold"/>
                                        <p:tgtEl>
                                          <p:spTgt spid="51"/>
                                        </p:tgtEl>
                                        <p:attrNameLst>
                                          <p:attrName/>
                                        </p:attrNameLst>
                                      </p:cBhvr>
                                    </p:anim>
                                  </p:childTnLst>
                                </p:cTn>
                              </p:par>
                              <p:par>
                                <p:cTn id="53" presetID="24" presetClass="entr" presetSubtype="0" fill="hold" nodeType="withEffect">
                                  <p:stCondLst>
                                    <p:cond delay="0"/>
                                  </p:stCondLst>
                                  <p:childTnLst>
                                    <p:set>
                                      <p:cBhvr>
                                        <p:cTn id="54" dur="1" fill="hold">
                                          <p:stCondLst>
                                            <p:cond delay="0"/>
                                          </p:stCondLst>
                                        </p:cTn>
                                        <p:tgtEl>
                                          <p:spTgt spid="52"/>
                                        </p:tgtEl>
                                        <p:attrNameLst>
                                          <p:attrName>style.visibility</p:attrName>
                                        </p:attrNameLst>
                                      </p:cBhvr>
                                      <p:to>
                                        <p:strVal val="visible"/>
                                      </p:to>
                                    </p:set>
                                    <p:anim to="" calcmode="lin" valueType="num">
                                      <p:cBhvr>
                                        <p:cTn id="55" dur="1" fill="hold"/>
                                        <p:tgtEl>
                                          <p:spTgt spid="52"/>
                                        </p:tgtEl>
                                        <p:attrNameLst>
                                          <p:attrName/>
                                        </p:attrNameLst>
                                      </p:cBhvr>
                                    </p:anim>
                                  </p:childTnLst>
                                </p:cTn>
                              </p:par>
                              <p:par>
                                <p:cTn id="56" presetID="24" presetClass="entr" presetSubtype="0" fill="hold" nodeType="withEffect">
                                  <p:stCondLst>
                                    <p:cond delay="0"/>
                                  </p:stCondLst>
                                  <p:childTnLst>
                                    <p:set>
                                      <p:cBhvr>
                                        <p:cTn id="57" dur="1" fill="hold">
                                          <p:stCondLst>
                                            <p:cond delay="0"/>
                                          </p:stCondLst>
                                        </p:cTn>
                                        <p:tgtEl>
                                          <p:spTgt spid="54"/>
                                        </p:tgtEl>
                                        <p:attrNameLst>
                                          <p:attrName>style.visibility</p:attrName>
                                        </p:attrNameLst>
                                      </p:cBhvr>
                                      <p:to>
                                        <p:strVal val="visible"/>
                                      </p:to>
                                    </p:set>
                                    <p:anim to="" calcmode="lin" valueType="num">
                                      <p:cBhvr>
                                        <p:cTn id="58" dur="1" fill="hold"/>
                                        <p:tgtEl>
                                          <p:spTgt spid="54"/>
                                        </p:tgtEl>
                                        <p:attrNameLst>
                                          <p:attrName/>
                                        </p:attrNameLst>
                                      </p:cBhvr>
                                    </p:anim>
                                  </p:childTnLst>
                                </p:cTn>
                              </p:par>
                              <p:par>
                                <p:cTn id="59" presetID="24" presetClass="entr" presetSubtype="0" fill="hold" nodeType="withEffect">
                                  <p:stCondLst>
                                    <p:cond delay="0"/>
                                  </p:stCondLst>
                                  <p:childTnLst>
                                    <p:set>
                                      <p:cBhvr>
                                        <p:cTn id="60" dur="1" fill="hold">
                                          <p:stCondLst>
                                            <p:cond delay="0"/>
                                          </p:stCondLst>
                                        </p:cTn>
                                        <p:tgtEl>
                                          <p:spTgt spid="57"/>
                                        </p:tgtEl>
                                        <p:attrNameLst>
                                          <p:attrName>style.visibility</p:attrName>
                                        </p:attrNameLst>
                                      </p:cBhvr>
                                      <p:to>
                                        <p:strVal val="visible"/>
                                      </p:to>
                                    </p:set>
                                    <p:anim to="" calcmode="lin" valueType="num">
                                      <p:cBhvr>
                                        <p:cTn id="61" dur="1" fill="hold"/>
                                        <p:tgtEl>
                                          <p:spTgt spid="57"/>
                                        </p:tgtEl>
                                        <p:attrNameLst>
                                          <p:attrName/>
                                        </p:attrNameLst>
                                      </p:cBhvr>
                                    </p:anim>
                                  </p:childTnLst>
                                </p:cTn>
                              </p:par>
                              <p:par>
                                <p:cTn id="62" presetID="24" presetClass="entr" presetSubtype="0" fill="hold" nodeType="withEffect">
                                  <p:stCondLst>
                                    <p:cond delay="0"/>
                                  </p:stCondLst>
                                  <p:childTnLst>
                                    <p:set>
                                      <p:cBhvr>
                                        <p:cTn id="63" dur="1" fill="hold">
                                          <p:stCondLst>
                                            <p:cond delay="0"/>
                                          </p:stCondLst>
                                        </p:cTn>
                                        <p:tgtEl>
                                          <p:spTgt spid="58"/>
                                        </p:tgtEl>
                                        <p:attrNameLst>
                                          <p:attrName>style.visibility</p:attrName>
                                        </p:attrNameLst>
                                      </p:cBhvr>
                                      <p:to>
                                        <p:strVal val="visible"/>
                                      </p:to>
                                    </p:set>
                                    <p:anim to="" calcmode="lin" valueType="num">
                                      <p:cBhvr>
                                        <p:cTn id="64" dur="1" fill="hold"/>
                                        <p:tgtEl>
                                          <p:spTgt spid="58"/>
                                        </p:tgtEl>
                                        <p:attrNameLst>
                                          <p:attrName/>
                                        </p:attrNameLst>
                                      </p:cBhvr>
                                    </p:anim>
                                  </p:childTnLst>
                                </p:cTn>
                              </p:par>
                              <p:par>
                                <p:cTn id="65" presetID="24" presetClass="entr" presetSubtype="0" fill="hold" nodeType="withEffect">
                                  <p:stCondLst>
                                    <p:cond delay="0"/>
                                  </p:stCondLst>
                                  <p:childTnLst>
                                    <p:set>
                                      <p:cBhvr>
                                        <p:cTn id="66" dur="1" fill="hold">
                                          <p:stCondLst>
                                            <p:cond delay="0"/>
                                          </p:stCondLst>
                                        </p:cTn>
                                        <p:tgtEl>
                                          <p:spTgt spid="60"/>
                                        </p:tgtEl>
                                        <p:attrNameLst>
                                          <p:attrName>style.visibility</p:attrName>
                                        </p:attrNameLst>
                                      </p:cBhvr>
                                      <p:to>
                                        <p:strVal val="visible"/>
                                      </p:to>
                                    </p:set>
                                    <p:anim to="" calcmode="lin" valueType="num">
                                      <p:cBhvr>
                                        <p:cTn id="67" dur="1" fill="hold"/>
                                        <p:tgtEl>
                                          <p:spTgt spid="60"/>
                                        </p:tgtEl>
                                        <p:attrNameLst>
                                          <p:attrName/>
                                        </p:attrNameLst>
                                      </p:cBhvr>
                                    </p:anim>
                                  </p:childTnLst>
                                </p:cTn>
                              </p:par>
                              <p:par>
                                <p:cTn id="68" presetID="24" presetClass="entr" presetSubtype="0" fill="hold" nodeType="withEffect">
                                  <p:stCondLst>
                                    <p:cond delay="0"/>
                                  </p:stCondLst>
                                  <p:childTnLst>
                                    <p:set>
                                      <p:cBhvr>
                                        <p:cTn id="69" dur="1" fill="hold">
                                          <p:stCondLst>
                                            <p:cond delay="0"/>
                                          </p:stCondLst>
                                        </p:cTn>
                                        <p:tgtEl>
                                          <p:spTgt spid="61"/>
                                        </p:tgtEl>
                                        <p:attrNameLst>
                                          <p:attrName>style.visibility</p:attrName>
                                        </p:attrNameLst>
                                      </p:cBhvr>
                                      <p:to>
                                        <p:strVal val="visible"/>
                                      </p:to>
                                    </p:set>
                                    <p:anim to="" calcmode="lin" valueType="num">
                                      <p:cBhvr>
                                        <p:cTn id="70" dur="1" fill="hold"/>
                                        <p:tgtEl>
                                          <p:spTgt spid="61"/>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38" grpId="0" animBg="1"/>
      <p:bldP spid="52239" grpId="0"/>
      <p:bldP spid="52240"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3482" name="Group 234"/>
          <p:cNvGraphicFramePr>
            <a:graphicFrameLocks noGrp="1"/>
          </p:cNvGraphicFramePr>
          <p:nvPr>
            <p:ph/>
          </p:nvPr>
        </p:nvGraphicFramePr>
        <p:xfrm>
          <a:off x="-1" y="652463"/>
          <a:ext cx="9144000" cy="5976195"/>
        </p:xfrm>
        <a:graphic>
          <a:graphicData uri="http://schemas.openxmlformats.org/drawingml/2006/table">
            <a:tbl>
              <a:tblPr>
                <a:effectLst/>
              </a:tblPr>
              <a:tblGrid>
                <a:gridCol w="798838"/>
                <a:gridCol w="1118373"/>
                <a:gridCol w="1118373"/>
                <a:gridCol w="2565151"/>
                <a:gridCol w="708299"/>
                <a:gridCol w="708298"/>
                <a:gridCol w="710073"/>
                <a:gridCol w="706522"/>
                <a:gridCol w="710073"/>
              </a:tblGrid>
              <a:tr h="328613">
                <a:tc gridSpan="9">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3200" b="1" i="0" u="none" strike="noStrike" cap="none" normalizeH="0" baseline="0" dirty="0" smtClean="0">
                          <a:ln>
                            <a:noFill/>
                          </a:ln>
                          <a:solidFill>
                            <a:srgbClr val="A949CF"/>
                          </a:solidFill>
                          <a:effectLst/>
                          <a:latin typeface="黑体" pitchFamily="49" charset="-122"/>
                          <a:ea typeface="黑体" pitchFamily="49" charset="-122"/>
                        </a:rPr>
                        <a:t>优度网</a:t>
                      </a:r>
                      <a:r>
                        <a:rPr kumimoji="0" lang="zh-CN" altLang="en-US" sz="3200" b="1" i="0" u="none" strike="noStrike" cap="none" normalizeH="0" baseline="0" dirty="0" smtClean="0">
                          <a:ln>
                            <a:noFill/>
                          </a:ln>
                          <a:solidFill>
                            <a:srgbClr val="FF0000"/>
                          </a:solidFill>
                          <a:effectLst/>
                          <a:latin typeface="黑体" pitchFamily="49" charset="-122"/>
                          <a:ea typeface="黑体" pitchFamily="49" charset="-122"/>
                        </a:rPr>
                        <a:t>网络</a:t>
                      </a:r>
                      <a:r>
                        <a:rPr kumimoji="0" lang="zh-CN" altLang="en-US" sz="3200" b="1" i="0" u="none" strike="noStrike" cap="none" normalizeH="0" baseline="0" dirty="0" smtClean="0">
                          <a:ln>
                            <a:noFill/>
                          </a:ln>
                          <a:solidFill>
                            <a:srgbClr val="FF0000"/>
                          </a:solidFill>
                          <a:effectLst/>
                          <a:latin typeface="黑体" pitchFamily="49" charset="-122"/>
                          <a:ea typeface="黑体" pitchFamily="49" charset="-122"/>
                        </a:rPr>
                        <a:t>需求数据库</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393700">
                <a:tc gridSpan="4">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dirty="0" smtClean="0">
                          <a:ln>
                            <a:noFill/>
                          </a:ln>
                          <a:solidFill>
                            <a:schemeClr val="tx1"/>
                          </a:solidFill>
                          <a:effectLst/>
                          <a:latin typeface="黑体" pitchFamily="49" charset="-122"/>
                          <a:ea typeface="黑体" pitchFamily="49" charset="-122"/>
                        </a:rPr>
                        <a:t>                                                         行业个性化需求数据</a:t>
                      </a:r>
                      <a:br>
                        <a:rPr kumimoji="0" lang="zh-CN" altLang="en-US" sz="1200" b="0" i="0" u="none" strike="noStrike" cap="none" normalizeH="0" baseline="0" dirty="0" smtClean="0">
                          <a:ln>
                            <a:noFill/>
                          </a:ln>
                          <a:solidFill>
                            <a:schemeClr val="tx1"/>
                          </a:solidFill>
                          <a:effectLst/>
                          <a:latin typeface="黑体" pitchFamily="49" charset="-122"/>
                          <a:ea typeface="黑体" pitchFamily="49" charset="-122"/>
                        </a:rPr>
                      </a:br>
                      <a:r>
                        <a:rPr kumimoji="0" lang="zh-CN" altLang="en-US" sz="1200" b="0" i="0" u="none" strike="noStrike" cap="none" normalizeH="0" baseline="0" dirty="0" smtClean="0">
                          <a:ln>
                            <a:noFill/>
                          </a:ln>
                          <a:solidFill>
                            <a:schemeClr val="tx1"/>
                          </a:solidFill>
                          <a:effectLst/>
                          <a:latin typeface="黑体" pitchFamily="49" charset="-122"/>
                          <a:ea typeface="黑体" pitchFamily="49" charset="-122"/>
                        </a:rPr>
                        <a:t>总体需求数据</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w="12700" cap="flat" cmpd="sng" algn="ctr">
                      <a:solidFill>
                        <a:srgbClr val="969696"/>
                      </a:solidFill>
                      <a:prstDash val="solid"/>
                      <a:round/>
                      <a:headEnd type="none" w="med" len="med"/>
                      <a:tailEnd type="none" w="med" len="med"/>
                    </a:lnTlToBr>
                    <a:lnBlToTr>
                      <a:noFill/>
                    </a:lnBlToTr>
                    <a:no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tx1"/>
                          </a:solidFill>
                          <a:effectLst/>
                          <a:latin typeface="黑体" pitchFamily="49" charset="-122"/>
                          <a:ea typeface="黑体" pitchFamily="49" charset="-122"/>
                        </a:rPr>
                        <a:t>汽车</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tx1"/>
                          </a:solidFill>
                          <a:effectLst/>
                          <a:latin typeface="黑体" pitchFamily="49" charset="-122"/>
                          <a:ea typeface="黑体" pitchFamily="49" charset="-122"/>
                        </a:rPr>
                        <a:t>快消品</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tx1"/>
                          </a:solidFill>
                          <a:effectLst/>
                          <a:latin typeface="黑体" pitchFamily="49" charset="-122"/>
                          <a:ea typeface="黑体" pitchFamily="49" charset="-122"/>
                        </a:rPr>
                        <a:t>酒类</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tx1"/>
                          </a:solidFill>
                          <a:effectLst/>
                          <a:latin typeface="黑体" pitchFamily="49" charset="-122"/>
                          <a:ea typeface="黑体" pitchFamily="49" charset="-122"/>
                        </a:rPr>
                        <a:t>互联网</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黑体" pitchFamily="49" charset="-122"/>
                          <a:ea typeface="黑体" pitchFamily="49" charset="-122"/>
                        </a:rPr>
                        <a:t>……</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r>
              <a:tr h="16033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tx1"/>
                          </a:solidFill>
                          <a:effectLst/>
                          <a:latin typeface="黑体" pitchFamily="49" charset="-122"/>
                          <a:ea typeface="黑体" pitchFamily="49" charset="-122"/>
                        </a:rPr>
                        <a:t>一级</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tx1"/>
                          </a:solidFill>
                          <a:effectLst/>
                          <a:latin typeface="黑体" pitchFamily="49" charset="-122"/>
                          <a:ea typeface="黑体" pitchFamily="49" charset="-122"/>
                        </a:rPr>
                        <a:t>二级</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tx1"/>
                          </a:solidFill>
                          <a:effectLst/>
                          <a:latin typeface="黑体" pitchFamily="49" charset="-122"/>
                          <a:ea typeface="黑体" pitchFamily="49" charset="-122"/>
                        </a:rPr>
                        <a:t>三级</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tx1"/>
                          </a:solidFill>
                          <a:effectLst/>
                          <a:latin typeface="黑体" pitchFamily="49" charset="-122"/>
                          <a:ea typeface="黑体" pitchFamily="49" charset="-122"/>
                        </a:rPr>
                        <a:t>四级</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solidFill>
                      <a:srgbClr val="D75FA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r>
              <a:tr h="127000">
                <a:tc rowSpan="14">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zh-CN" altLang="en-US" sz="1200" b="1" i="0" u="none" strike="noStrike" cap="none" normalizeH="0" baseline="0" dirty="0" smtClean="0">
                          <a:ln>
                            <a:noFill/>
                          </a:ln>
                          <a:solidFill>
                            <a:schemeClr val="tx1"/>
                          </a:solidFill>
                          <a:effectLst/>
                          <a:latin typeface="黑体" pitchFamily="49" charset="-122"/>
                          <a:ea typeface="黑体" pitchFamily="49" charset="-122"/>
                        </a:rPr>
                        <a:t>品牌需求</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认知度</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c rowSpan="5">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公众形象</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公益活动</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solidFill>
                      <a:srgbClr val="D75FA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r>
              <a:tr h="296863">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企业改革</a:t>
                      </a:r>
                      <a:br>
                        <a:rPr kumimoji="0" lang="zh-CN" altLang="en-US" sz="1200" b="0" i="0" u="none" strike="noStrike" cap="none" normalizeH="0" baseline="0" smtClean="0">
                          <a:ln>
                            <a:noFill/>
                          </a:ln>
                          <a:solidFill>
                            <a:schemeClr val="tx1"/>
                          </a:solidFill>
                          <a:effectLst/>
                          <a:latin typeface="黑体" pitchFamily="49" charset="-122"/>
                          <a:ea typeface="黑体" pitchFamily="49" charset="-122"/>
                        </a:rPr>
                      </a:b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（重组、并购、领导人更换、标识更换等等）</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solidFill>
                      <a:srgbClr val="D75FA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r>
              <a:tr h="127000">
                <a:tc vMerge="1">
                  <a:txBody>
                    <a:bodyPr/>
                    <a:lstStyle/>
                    <a:p>
                      <a:endParaRPr lang="zh-CN" altLang="en-US"/>
                    </a:p>
                  </a:txBody>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知名度</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c vMerge="1">
                  <a:txBody>
                    <a:bodyPr/>
                    <a:lstStyle/>
                    <a:p>
                      <a:endParaRPr lang="zh-CN"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企业荣誉</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solidFill>
                      <a:srgbClr val="D75FA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r>
              <a:tr h="127000">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黑体" pitchFamily="49" charset="-122"/>
                          <a:ea typeface="黑体" pitchFamily="49" charset="-122"/>
                        </a:rPr>
                        <a:t>……</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solidFill>
                      <a:srgbClr val="D75FA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r>
              <a:tr h="127000">
                <a:tc vMerge="1">
                  <a:txBody>
                    <a:bodyPr/>
                    <a:lstStyle/>
                    <a:p>
                      <a:endParaRPr lang="zh-CN" altLang="en-US"/>
                    </a:p>
                  </a:txBody>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粘合度</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c vMerge="1">
                  <a:txBody>
                    <a:bodyPr/>
                    <a:lstStyle/>
                    <a:p>
                      <a:endParaRPr lang="zh-CN"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黑体" pitchFamily="49" charset="-122"/>
                          <a:ea typeface="黑体" pitchFamily="49" charset="-122"/>
                        </a:rPr>
                        <a:t>……</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solidFill>
                      <a:srgbClr val="D75FA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r>
              <a:tr h="127000">
                <a:tc vMerge="1">
                  <a:txBody>
                    <a:bodyPr/>
                    <a:lstStyle/>
                    <a:p>
                      <a:endParaRPr lang="zh-CN" altLang="en-US"/>
                    </a:p>
                  </a:txBody>
                  <a:tcPr/>
                </a:tc>
                <a:tc vMerge="1">
                  <a:txBody>
                    <a:bodyPr/>
                    <a:lstStyle/>
                    <a:p>
                      <a:endParaRPr lang="zh-CN" altLang="en-US"/>
                    </a:p>
                  </a:txBody>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资本上市</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座谈会</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solidFill>
                      <a:srgbClr val="D75FA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solidFill>
                      <a:srgbClr val="66CCFF"/>
                    </a:solidFill>
                  </a:tcPr>
                </a:tc>
              </a:tr>
              <a:tr h="127000">
                <a:tc vMerge="1">
                  <a:txBody>
                    <a:bodyPr/>
                    <a:lstStyle/>
                    <a:p>
                      <a:endParaRPr lang="zh-CN" altLang="en-US"/>
                    </a:p>
                  </a:txBody>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忠诚度</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c vMerge="1">
                  <a:txBody>
                    <a:bodyPr/>
                    <a:lstStyle/>
                    <a:p>
                      <a:endParaRPr lang="zh-CN"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推介会</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solidFill>
                      <a:srgbClr val="66CCFF"/>
                    </a:solidFill>
                  </a:tcPr>
                </a:tc>
              </a:tr>
              <a:tr h="160338">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黑体" pitchFamily="49" charset="-122"/>
                          <a:ea typeface="黑体" pitchFamily="49" charset="-122"/>
                        </a:rPr>
                        <a:t>……</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solidFill>
                      <a:srgbClr val="66CCFF"/>
                    </a:solidFill>
                  </a:tcPr>
                </a:tc>
              </a:tr>
              <a:tr h="200025">
                <a:tc vMerge="1">
                  <a:txBody>
                    <a:bodyPr/>
                    <a:lstStyle/>
                    <a:p>
                      <a:endParaRPr lang="zh-CN" altLang="en-US"/>
                    </a:p>
                  </a:txBody>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美誉度</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阶段性活动推广</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周年庆、领导人参观、节假日活动</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r>
              <a:tr h="160338">
                <a:tc vMerge="1">
                  <a:txBody>
                    <a:bodyPr/>
                    <a:lstStyle/>
                    <a:p>
                      <a:endParaRPr lang="zh-CN" altLang="en-US"/>
                    </a:p>
                  </a:txBody>
                  <a:tcPr/>
                </a:tc>
                <a:tc vMerge="1">
                  <a:txBody>
                    <a:bodyPr/>
                    <a:lstStyle/>
                    <a:p>
                      <a:endParaRPr lang="zh-CN" altLang="en-US"/>
                    </a:p>
                  </a:txBody>
                  <a:tcPr/>
                </a:tc>
                <a:tc row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关联人物品牌</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最高领导人品牌</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solidFill>
                      <a:srgbClr val="66CCFF"/>
                    </a:solidFill>
                  </a:tcPr>
                </a:tc>
              </a:tr>
              <a:tr h="160338">
                <a:tc vMerge="1">
                  <a:txBody>
                    <a:bodyPr/>
                    <a:lstStyle/>
                    <a:p>
                      <a:endParaRPr lang="zh-CN" altLang="en-US"/>
                    </a:p>
                  </a:txBody>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黑体" pitchFamily="49" charset="-122"/>
                          <a:ea typeface="黑体" pitchFamily="49" charset="-122"/>
                        </a:rPr>
                        <a:t>……</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c vMerge="1">
                  <a:txBody>
                    <a:bodyPr/>
                    <a:lstStyle/>
                    <a:p>
                      <a:endParaRPr lang="zh-CN"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黑体" pitchFamily="49" charset="-122"/>
                          <a:ea typeface="黑体" pitchFamily="49" charset="-122"/>
                        </a:rPr>
                        <a:t>……</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车模</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solidFill>
                      <a:srgbClr val="D75FA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solidFill>
                      <a:srgbClr val="66CCFF"/>
                    </a:solidFill>
                  </a:tcPr>
                </a:tc>
              </a:tr>
              <a:tr h="127000">
                <a:tc vMerge="1">
                  <a:txBody>
                    <a:bodyPr/>
                    <a:lstStyle/>
                    <a:p>
                      <a:endParaRPr lang="zh-CN" altLang="en-US"/>
                    </a:p>
                  </a:txBody>
                  <a:tcPr/>
                </a:tc>
                <a:tc vMerge="1">
                  <a:txBody>
                    <a:bodyPr/>
                    <a:lstStyle/>
                    <a:p>
                      <a:endParaRPr lang="zh-CN" altLang="en-US"/>
                    </a:p>
                  </a:txBody>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危机公关</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信任危机（安全、质量问题）</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solidFill>
                      <a:srgbClr val="D75FA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solidFill>
                      <a:srgbClr val="66CCFF"/>
                    </a:solidFill>
                  </a:tcPr>
                </a:tc>
              </a:tr>
              <a:tr h="127000">
                <a:tc vMerge="1">
                  <a:txBody>
                    <a:bodyPr/>
                    <a:lstStyle/>
                    <a:p>
                      <a:endParaRPr lang="zh-CN" altLang="en-US"/>
                    </a:p>
                  </a:txBody>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黑体" pitchFamily="49" charset="-122"/>
                          <a:ea typeface="黑体" pitchFamily="49" charset="-122"/>
                        </a:rPr>
                        <a:t>……</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c vMerge="1">
                  <a:txBody>
                    <a:bodyPr/>
                    <a:lstStyle/>
                    <a:p>
                      <a:endParaRPr lang="zh-CN"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恶意竞争引发的名誉危机</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solidFill>
                      <a:srgbClr val="D75FA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solidFill>
                      <a:srgbClr val="66CCFF"/>
                    </a:solidFill>
                  </a:tcPr>
                </a:tc>
              </a:tr>
              <a:tr h="160338">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黑体" pitchFamily="49" charset="-122"/>
                          <a:ea typeface="黑体" pitchFamily="49" charset="-122"/>
                        </a:rPr>
                        <a:t>……</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solidFill>
                      <a:srgbClr val="D75FA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solidFill>
                      <a:srgbClr val="66CCFF"/>
                    </a:solidFill>
                  </a:tcPr>
                </a:tc>
              </a:tr>
              <a:tr h="160338">
                <a:tc rowSpan="9">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tx1"/>
                          </a:solidFill>
                          <a:effectLst/>
                          <a:latin typeface="黑体" pitchFamily="49" charset="-122"/>
                          <a:ea typeface="黑体" pitchFamily="49" charset="-122"/>
                        </a:rPr>
                        <a:t>营销需求</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下载量</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新品上市</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黑体" pitchFamily="49" charset="-122"/>
                          <a:ea typeface="黑体" pitchFamily="49" charset="-122"/>
                        </a:rPr>
                        <a:t>……</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solidFill>
                      <a:srgbClr val="D75FA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r>
              <a:tr h="127000">
                <a:tc vMerge="1">
                  <a:txBody>
                    <a:bodyPr/>
                    <a:lstStyle/>
                    <a:p>
                      <a:endParaRPr lang="zh-CN" altLang="en-US"/>
                    </a:p>
                  </a:txBody>
                  <a:tcPr/>
                </a:tc>
                <a:tc vMerge="1">
                  <a:txBody>
                    <a:bodyPr/>
                    <a:lstStyle/>
                    <a:p>
                      <a:endParaRPr lang="zh-CN" altLang="en-US"/>
                    </a:p>
                  </a:txBody>
                  <a:tcPr/>
                </a:tc>
                <a:tc rowSpan="6">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产品促销</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抽奖活动</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solidFill>
                      <a:srgbClr val="D75FA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r>
              <a:tr h="160338">
                <a:tc vMerge="1">
                  <a:txBody>
                    <a:bodyPr/>
                    <a:lstStyle/>
                    <a:p>
                      <a:endParaRPr lang="zh-CN" altLang="en-US"/>
                    </a:p>
                  </a:txBody>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点击量</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c vMerge="1">
                  <a:txBody>
                    <a:bodyPr/>
                    <a:lstStyle/>
                    <a:p>
                      <a:endParaRPr lang="zh-CN"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限时折扣</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r>
              <a:tr h="127000">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黑体" pitchFamily="49" charset="-122"/>
                          <a:ea typeface="黑体" pitchFamily="49" charset="-122"/>
                        </a:rPr>
                        <a:t>VIP</a:t>
                      </a: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活动</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r>
              <a:tr h="127000">
                <a:tc vMerge="1">
                  <a:txBody>
                    <a:bodyPr/>
                    <a:lstStyle/>
                    <a:p>
                      <a:endParaRPr lang="zh-CN"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装机量</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c vMerge="1">
                  <a:txBody>
                    <a:bodyPr/>
                    <a:lstStyle/>
                    <a:p>
                      <a:endParaRPr lang="zh-CN"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展会</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车展</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solidFill>
                      <a:srgbClr val="66CCFF"/>
                    </a:solidFill>
                  </a:tcPr>
                </a:tc>
              </a:tr>
              <a:tr h="127000">
                <a:tc vMerge="1">
                  <a:txBody>
                    <a:bodyPr/>
                    <a:lstStyle/>
                    <a:p>
                      <a:endParaRPr lang="zh-CN"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注册量</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c vMerge="1">
                  <a:txBody>
                    <a:bodyPr/>
                    <a:lstStyle/>
                    <a:p>
                      <a:endParaRPr lang="zh-CN"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产品试用</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solidFill>
                      <a:srgbClr val="66CCFF"/>
                    </a:solidFill>
                  </a:tcPr>
                </a:tc>
              </a:tr>
              <a:tr h="147638">
                <a:tc vMerge="1">
                  <a:txBody>
                    <a:bodyPr/>
                    <a:lstStyle/>
                    <a:p>
                      <a:endParaRPr lang="zh-CN"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销售量</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c vMerge="1">
                  <a:txBody>
                    <a:bodyPr/>
                    <a:lstStyle/>
                    <a:p>
                      <a:endParaRPr lang="zh-CN"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黑体" pitchFamily="49" charset="-122"/>
                          <a:ea typeface="黑体" pitchFamily="49" charset="-122"/>
                        </a:rPr>
                        <a:t>……</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solidFill>
                      <a:srgbClr val="66CCFF"/>
                    </a:solidFill>
                  </a:tcPr>
                </a:tc>
              </a:tr>
              <a:tr h="179388">
                <a:tc vMerge="1">
                  <a:txBody>
                    <a:bodyPr/>
                    <a:lstStyle/>
                    <a:p>
                      <a:endParaRPr lang="zh-CN"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黑体" pitchFamily="49" charset="-122"/>
                          <a:ea typeface="黑体" pitchFamily="49" charset="-122"/>
                        </a:rPr>
                        <a:t>……</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舆情监测</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舆论引导</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solidFill>
                      <a:srgbClr val="66CCFF"/>
                    </a:solidFill>
                  </a:tcPr>
                </a:tc>
              </a:tr>
              <a:tr h="127000">
                <a:tc vMerge="1">
                  <a:txBody>
                    <a:bodyPr/>
                    <a:lstStyle/>
                    <a:p>
                      <a:endParaRPr lang="zh-CN"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黑体" pitchFamily="49" charset="-122"/>
                          <a:ea typeface="黑体" pitchFamily="49" charset="-122"/>
                        </a:rPr>
                        <a:t>……</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黑体" pitchFamily="49" charset="-122"/>
                          <a:ea typeface="黑体" pitchFamily="49" charset="-122"/>
                        </a:rPr>
                        <a:t>……</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黑体" pitchFamily="49" charset="-122"/>
                          <a:ea typeface="黑体" pitchFamily="49" charset="-122"/>
                        </a:rPr>
                        <a:t>……</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200" b="0" i="0" u="none" strike="noStrike" cap="none" normalizeH="0" baseline="0" dirty="0" smtClean="0">
                          <a:ln>
                            <a:noFill/>
                          </a:ln>
                          <a:solidFill>
                            <a:schemeClr val="tx1"/>
                          </a:solidFill>
                          <a:effectLst/>
                          <a:latin typeface="黑体" pitchFamily="49" charset="-122"/>
                          <a:ea typeface="黑体" pitchFamily="49" charset="-122"/>
                        </a:rPr>
                        <a:t>　</a:t>
                      </a:r>
                    </a:p>
                  </a:txBody>
                  <a:tcPr marL="6714" marR="6714" marT="6714" marB="0" anchor="ctr" horzOverflow="overflow">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53482"/>
                                        </p:tgtEl>
                                        <p:attrNameLst>
                                          <p:attrName>style.visibility</p:attrName>
                                        </p:attrNameLst>
                                      </p:cBhvr>
                                      <p:to>
                                        <p:strVal val="visible"/>
                                      </p:to>
                                    </p:set>
                                    <p:animEffect transition="in" filter="checkerboard(across)">
                                      <p:cBhvr>
                                        <p:cTn id="7" dur="1000"/>
                                        <p:tgtEl>
                                          <p:spTgt spid="534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矩形 1"/>
          <p:cNvSpPr>
            <a:spLocks noChangeArrowheads="1"/>
          </p:cNvSpPr>
          <p:nvPr/>
        </p:nvSpPr>
        <p:spPr bwMode="auto">
          <a:xfrm>
            <a:off x="0" y="2819400"/>
            <a:ext cx="9144000" cy="1015663"/>
          </a:xfrm>
          <a:prstGeom prst="rect">
            <a:avLst/>
          </a:prstGeom>
          <a:noFill/>
          <a:ln w="9525">
            <a:noFill/>
            <a:miter lim="800000"/>
            <a:headEnd/>
            <a:tailEnd/>
          </a:ln>
        </p:spPr>
        <p:txBody>
          <a:bodyPr>
            <a:spAutoFit/>
          </a:bodyPr>
          <a:lstStyle/>
          <a:p>
            <a:pPr algn="ctr" defTabSz="946150">
              <a:lnSpc>
                <a:spcPct val="150000"/>
              </a:lnSpc>
            </a:pPr>
            <a:r>
              <a:rPr lang="zh-CN" altLang="en-US" sz="4000" b="1" dirty="0" smtClean="0">
                <a:latin typeface="黑体" pitchFamily="49" charset="-122"/>
                <a:ea typeface="黑体" pitchFamily="49" charset="-122"/>
              </a:rPr>
              <a:t>优度网顾问</a:t>
            </a:r>
            <a:r>
              <a:rPr lang="zh-CN" altLang="en-US" sz="4000" b="1" dirty="0">
                <a:latin typeface="黑体" pitchFamily="49" charset="-122"/>
                <a:ea typeface="黑体" pitchFamily="49" charset="-122"/>
              </a:rPr>
              <a:t>式定制营销</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300" name="AutoShape 30"/>
          <p:cNvSpPr>
            <a:spLocks noChangeArrowheads="1"/>
          </p:cNvSpPr>
          <p:nvPr/>
        </p:nvSpPr>
        <p:spPr bwMode="auto">
          <a:xfrm>
            <a:off x="3657600" y="5153025"/>
            <a:ext cx="863600" cy="720725"/>
          </a:xfrm>
          <a:prstGeom prst="star8">
            <a:avLst>
              <a:gd name="adj" fmla="val 38250"/>
            </a:avLst>
          </a:prstGeom>
          <a:solidFill>
            <a:srgbClr val="0070C0"/>
          </a:solidFill>
          <a:ln w="9525">
            <a:noFill/>
            <a:miter lim="800000"/>
            <a:headEnd/>
            <a:tailEn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none" anchor="ctr"/>
          <a:lstStyle/>
          <a:p>
            <a:pPr algn="ctr">
              <a:lnSpc>
                <a:spcPct val="150000"/>
              </a:lnSpc>
            </a:pPr>
            <a:r>
              <a:rPr lang="zh-CN" altLang="en-US" sz="1200">
                <a:solidFill>
                  <a:schemeClr val="bg1"/>
                </a:solidFill>
              </a:rPr>
              <a:t>活动营销</a:t>
            </a:r>
          </a:p>
        </p:txBody>
      </p:sp>
      <p:sp>
        <p:nvSpPr>
          <p:cNvPr id="55301" name="AutoShape 31"/>
          <p:cNvSpPr>
            <a:spLocks noChangeArrowheads="1"/>
          </p:cNvSpPr>
          <p:nvPr/>
        </p:nvSpPr>
        <p:spPr bwMode="auto">
          <a:xfrm>
            <a:off x="2728913" y="5153025"/>
            <a:ext cx="863600" cy="720725"/>
          </a:xfrm>
          <a:prstGeom prst="star8">
            <a:avLst>
              <a:gd name="adj" fmla="val 38250"/>
            </a:avLst>
          </a:prstGeom>
          <a:solidFill>
            <a:srgbClr val="0070C0"/>
          </a:solidFill>
          <a:ln w="9525">
            <a:noFill/>
            <a:miter lim="800000"/>
            <a:headEnd/>
            <a:tailEn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none" anchor="ctr"/>
          <a:lstStyle/>
          <a:p>
            <a:pPr algn="ctr">
              <a:lnSpc>
                <a:spcPct val="150000"/>
              </a:lnSpc>
            </a:pPr>
            <a:r>
              <a:rPr lang="zh-CN" altLang="en-US" sz="1200">
                <a:solidFill>
                  <a:schemeClr val="bg1"/>
                </a:solidFill>
              </a:rPr>
              <a:t>圈子营销</a:t>
            </a:r>
          </a:p>
        </p:txBody>
      </p:sp>
      <p:sp>
        <p:nvSpPr>
          <p:cNvPr id="55302" name="AutoShape 32"/>
          <p:cNvSpPr>
            <a:spLocks noChangeArrowheads="1"/>
          </p:cNvSpPr>
          <p:nvPr/>
        </p:nvSpPr>
        <p:spPr bwMode="auto">
          <a:xfrm>
            <a:off x="1014413" y="5153025"/>
            <a:ext cx="863600" cy="720725"/>
          </a:xfrm>
          <a:prstGeom prst="star8">
            <a:avLst>
              <a:gd name="adj" fmla="val 38250"/>
            </a:avLst>
          </a:prstGeom>
          <a:solidFill>
            <a:srgbClr val="0070C0"/>
          </a:solidFill>
          <a:ln w="9525">
            <a:noFill/>
            <a:miter lim="800000"/>
            <a:headEnd/>
            <a:tailEn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none" anchor="ctr"/>
          <a:lstStyle/>
          <a:p>
            <a:pPr algn="ctr">
              <a:lnSpc>
                <a:spcPct val="150000"/>
              </a:lnSpc>
            </a:pPr>
            <a:r>
              <a:rPr lang="zh-CN" altLang="en-US" sz="1200">
                <a:solidFill>
                  <a:schemeClr val="bg1"/>
                </a:solidFill>
              </a:rPr>
              <a:t>话题营销</a:t>
            </a:r>
          </a:p>
        </p:txBody>
      </p:sp>
      <p:sp>
        <p:nvSpPr>
          <p:cNvPr id="55303" name="AutoShape 33"/>
          <p:cNvSpPr>
            <a:spLocks noChangeArrowheads="1"/>
          </p:cNvSpPr>
          <p:nvPr/>
        </p:nvSpPr>
        <p:spPr bwMode="auto">
          <a:xfrm>
            <a:off x="228600" y="3009900"/>
            <a:ext cx="863600" cy="720725"/>
          </a:xfrm>
          <a:prstGeom prst="star8">
            <a:avLst>
              <a:gd name="adj" fmla="val 38250"/>
            </a:avLst>
          </a:prstGeom>
          <a:solidFill>
            <a:srgbClr val="0070C0"/>
          </a:solidFill>
          <a:ln w="9525">
            <a:noFill/>
            <a:miter lim="800000"/>
            <a:headEnd/>
            <a:tailEn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none" anchor="ctr"/>
          <a:lstStyle/>
          <a:p>
            <a:pPr algn="ctr">
              <a:lnSpc>
                <a:spcPct val="150000"/>
              </a:lnSpc>
            </a:pPr>
            <a:r>
              <a:rPr lang="zh-CN" altLang="en-US" sz="1200">
                <a:solidFill>
                  <a:schemeClr val="bg1"/>
                </a:solidFill>
              </a:rPr>
              <a:t>事件营销</a:t>
            </a:r>
          </a:p>
        </p:txBody>
      </p:sp>
      <p:sp>
        <p:nvSpPr>
          <p:cNvPr id="55304" name="AutoShape 34"/>
          <p:cNvSpPr>
            <a:spLocks noChangeArrowheads="1"/>
          </p:cNvSpPr>
          <p:nvPr/>
        </p:nvSpPr>
        <p:spPr bwMode="auto">
          <a:xfrm>
            <a:off x="228600" y="3795713"/>
            <a:ext cx="863600" cy="720725"/>
          </a:xfrm>
          <a:prstGeom prst="star8">
            <a:avLst>
              <a:gd name="adj" fmla="val 38250"/>
            </a:avLst>
          </a:prstGeom>
          <a:solidFill>
            <a:srgbClr val="0070C0"/>
          </a:solidFill>
          <a:ln w="9525">
            <a:noFill/>
            <a:miter lim="800000"/>
            <a:headEnd/>
            <a:tailEn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none" anchor="ctr"/>
          <a:lstStyle/>
          <a:p>
            <a:pPr algn="ctr">
              <a:lnSpc>
                <a:spcPct val="150000"/>
              </a:lnSpc>
            </a:pPr>
            <a:r>
              <a:rPr lang="zh-CN" altLang="en-US" sz="1200">
                <a:solidFill>
                  <a:schemeClr val="bg1"/>
                </a:solidFill>
              </a:rPr>
              <a:t>社区运营</a:t>
            </a:r>
          </a:p>
        </p:txBody>
      </p:sp>
      <p:sp>
        <p:nvSpPr>
          <p:cNvPr id="55305" name="AutoShape 35"/>
          <p:cNvSpPr>
            <a:spLocks noChangeArrowheads="1"/>
          </p:cNvSpPr>
          <p:nvPr/>
        </p:nvSpPr>
        <p:spPr bwMode="auto">
          <a:xfrm>
            <a:off x="300038" y="4581525"/>
            <a:ext cx="863600" cy="720725"/>
          </a:xfrm>
          <a:prstGeom prst="star8">
            <a:avLst>
              <a:gd name="adj" fmla="val 38250"/>
            </a:avLst>
          </a:prstGeom>
          <a:solidFill>
            <a:srgbClr val="0070C0"/>
          </a:solidFill>
          <a:ln w="9525">
            <a:noFill/>
            <a:miter lim="800000"/>
            <a:headEnd/>
            <a:tailEn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none" anchor="ctr"/>
          <a:lstStyle/>
          <a:p>
            <a:pPr algn="ctr">
              <a:lnSpc>
                <a:spcPct val="150000"/>
              </a:lnSpc>
            </a:pPr>
            <a:r>
              <a:rPr lang="zh-CN" altLang="en-US" sz="1200">
                <a:solidFill>
                  <a:schemeClr val="bg1"/>
                </a:solidFill>
              </a:rPr>
              <a:t>舆情监控</a:t>
            </a:r>
          </a:p>
        </p:txBody>
      </p:sp>
      <p:sp>
        <p:nvSpPr>
          <p:cNvPr id="55306" name="AutoShape 36"/>
          <p:cNvSpPr>
            <a:spLocks noChangeArrowheads="1"/>
          </p:cNvSpPr>
          <p:nvPr/>
        </p:nvSpPr>
        <p:spPr bwMode="auto">
          <a:xfrm>
            <a:off x="1871663" y="5153025"/>
            <a:ext cx="863600" cy="720725"/>
          </a:xfrm>
          <a:prstGeom prst="star8">
            <a:avLst>
              <a:gd name="adj" fmla="val 38250"/>
            </a:avLst>
          </a:prstGeom>
          <a:solidFill>
            <a:srgbClr val="0070C0"/>
          </a:solidFill>
          <a:ln w="9525">
            <a:noFill/>
            <a:miter lim="800000"/>
            <a:headEnd/>
            <a:tailEn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none" anchor="ctr"/>
          <a:lstStyle/>
          <a:p>
            <a:pPr algn="ctr">
              <a:lnSpc>
                <a:spcPct val="150000"/>
              </a:lnSpc>
            </a:pPr>
            <a:r>
              <a:rPr lang="zh-CN" altLang="en-US" sz="1200">
                <a:solidFill>
                  <a:schemeClr val="bg1"/>
                </a:solidFill>
              </a:rPr>
              <a:t>口碑营销</a:t>
            </a:r>
          </a:p>
        </p:txBody>
      </p:sp>
      <p:sp>
        <p:nvSpPr>
          <p:cNvPr id="55308" name="矩形 24"/>
          <p:cNvSpPr>
            <a:spLocks noChangeArrowheads="1"/>
          </p:cNvSpPr>
          <p:nvPr/>
        </p:nvSpPr>
        <p:spPr bwMode="auto">
          <a:xfrm rot="344568">
            <a:off x="240883" y="1317744"/>
            <a:ext cx="2286000" cy="646331"/>
          </a:xfrm>
          <a:prstGeom prst="rect">
            <a:avLst/>
          </a:prstGeom>
          <a:noFill/>
          <a:ln w="9525">
            <a:noFill/>
            <a:miter lim="800000"/>
            <a:headEnd/>
            <a:tailEnd/>
          </a:ln>
        </p:spPr>
        <p:txBody>
          <a:bodyPr>
            <a:spAutoFit/>
          </a:bodyPr>
          <a:lstStyle/>
          <a:p>
            <a:pPr algn="ctr">
              <a:lnSpc>
                <a:spcPct val="150000"/>
              </a:lnSpc>
            </a:pPr>
            <a:r>
              <a:rPr lang="zh-CN" altLang="en-US" sz="2400" dirty="0">
                <a:solidFill>
                  <a:srgbClr val="000000"/>
                </a:solidFill>
                <a:latin typeface="黑体" pitchFamily="49" charset="-122"/>
                <a:ea typeface="黑体" pitchFamily="49" charset="-122"/>
              </a:rPr>
              <a:t>市场形势绘图</a:t>
            </a:r>
          </a:p>
        </p:txBody>
      </p:sp>
      <p:sp>
        <p:nvSpPr>
          <p:cNvPr id="55309" name="矩形 25"/>
          <p:cNvSpPr>
            <a:spLocks noChangeArrowheads="1"/>
          </p:cNvSpPr>
          <p:nvPr/>
        </p:nvSpPr>
        <p:spPr bwMode="auto">
          <a:xfrm rot="218951">
            <a:off x="2592050" y="2166027"/>
            <a:ext cx="1415772" cy="646331"/>
          </a:xfrm>
          <a:prstGeom prst="rect">
            <a:avLst/>
          </a:prstGeom>
          <a:noFill/>
          <a:ln w="9525">
            <a:noFill/>
            <a:miter lim="800000"/>
            <a:headEnd/>
            <a:tailEnd/>
          </a:ln>
        </p:spPr>
        <p:txBody>
          <a:bodyPr wrap="none">
            <a:spAutoFit/>
          </a:bodyPr>
          <a:lstStyle/>
          <a:p>
            <a:pPr algn="ctr">
              <a:lnSpc>
                <a:spcPct val="150000"/>
              </a:lnSpc>
            </a:pPr>
            <a:r>
              <a:rPr lang="zh-CN" altLang="en-US" sz="2400" dirty="0">
                <a:solidFill>
                  <a:srgbClr val="000000"/>
                </a:solidFill>
                <a:latin typeface="黑体" pitchFamily="49" charset="-122"/>
                <a:ea typeface="黑体" pitchFamily="49" charset="-122"/>
              </a:rPr>
              <a:t>营销诊断</a:t>
            </a:r>
          </a:p>
        </p:txBody>
      </p:sp>
      <p:sp>
        <p:nvSpPr>
          <p:cNvPr id="55310" name="矩形 26"/>
          <p:cNvSpPr>
            <a:spLocks noChangeArrowheads="1"/>
          </p:cNvSpPr>
          <p:nvPr/>
        </p:nvSpPr>
        <p:spPr bwMode="auto">
          <a:xfrm rot="195296">
            <a:off x="4478814" y="3238312"/>
            <a:ext cx="1415772" cy="646331"/>
          </a:xfrm>
          <a:prstGeom prst="rect">
            <a:avLst/>
          </a:prstGeom>
          <a:noFill/>
          <a:ln w="9525">
            <a:noFill/>
            <a:miter lim="800000"/>
            <a:headEnd/>
            <a:tailEnd/>
          </a:ln>
        </p:spPr>
        <p:txBody>
          <a:bodyPr wrap="none">
            <a:spAutoFit/>
          </a:bodyPr>
          <a:lstStyle/>
          <a:p>
            <a:pPr algn="ctr">
              <a:lnSpc>
                <a:spcPct val="150000"/>
              </a:lnSpc>
            </a:pPr>
            <a:r>
              <a:rPr lang="zh-CN" altLang="en-US" sz="2400" dirty="0">
                <a:solidFill>
                  <a:srgbClr val="000000"/>
                </a:solidFill>
                <a:latin typeface="黑体" pitchFamily="49" charset="-122"/>
                <a:ea typeface="黑体" pitchFamily="49" charset="-122"/>
              </a:rPr>
              <a:t>战略定位</a:t>
            </a:r>
          </a:p>
        </p:txBody>
      </p:sp>
      <p:sp>
        <p:nvSpPr>
          <p:cNvPr id="55311" name="矩形 27"/>
          <p:cNvSpPr>
            <a:spLocks noChangeArrowheads="1"/>
          </p:cNvSpPr>
          <p:nvPr/>
        </p:nvSpPr>
        <p:spPr bwMode="auto">
          <a:xfrm>
            <a:off x="6869142" y="5241925"/>
            <a:ext cx="1200150" cy="549275"/>
          </a:xfrm>
          <a:prstGeom prst="rect">
            <a:avLst/>
          </a:prstGeom>
          <a:noFill/>
          <a:ln w="9525">
            <a:noFill/>
            <a:miter lim="800000"/>
            <a:headEnd/>
            <a:tailEnd/>
          </a:ln>
        </p:spPr>
        <p:txBody>
          <a:bodyPr wrap="none">
            <a:spAutoFit/>
          </a:bodyPr>
          <a:lstStyle/>
          <a:p>
            <a:pPr algn="ctr">
              <a:lnSpc>
                <a:spcPct val="150000"/>
              </a:lnSpc>
            </a:pPr>
            <a:r>
              <a:rPr lang="zh-CN" altLang="en-US" sz="2000">
                <a:solidFill>
                  <a:srgbClr val="000000"/>
                </a:solidFill>
                <a:latin typeface="黑体" pitchFamily="49" charset="-122"/>
                <a:ea typeface="黑体" pitchFamily="49" charset="-122"/>
              </a:rPr>
              <a:t>战术整合</a:t>
            </a:r>
          </a:p>
        </p:txBody>
      </p:sp>
      <p:sp>
        <p:nvSpPr>
          <p:cNvPr id="55312" name="矩形 28"/>
          <p:cNvSpPr>
            <a:spLocks noChangeArrowheads="1"/>
          </p:cNvSpPr>
          <p:nvPr/>
        </p:nvSpPr>
        <p:spPr bwMode="auto">
          <a:xfrm>
            <a:off x="6297642" y="5670550"/>
            <a:ext cx="1200150" cy="549275"/>
          </a:xfrm>
          <a:prstGeom prst="rect">
            <a:avLst/>
          </a:prstGeom>
          <a:noFill/>
          <a:ln w="9525">
            <a:noFill/>
            <a:miter lim="800000"/>
            <a:headEnd/>
            <a:tailEnd/>
          </a:ln>
        </p:spPr>
        <p:txBody>
          <a:bodyPr wrap="none">
            <a:spAutoFit/>
          </a:bodyPr>
          <a:lstStyle/>
          <a:p>
            <a:pPr algn="ctr">
              <a:lnSpc>
                <a:spcPct val="150000"/>
              </a:lnSpc>
            </a:pPr>
            <a:r>
              <a:rPr lang="zh-CN" altLang="en-US" sz="2000">
                <a:solidFill>
                  <a:srgbClr val="000000"/>
                </a:solidFill>
                <a:latin typeface="黑体" pitchFamily="49" charset="-122"/>
                <a:ea typeface="黑体" pitchFamily="49" charset="-122"/>
              </a:rPr>
              <a:t>资源整合</a:t>
            </a:r>
          </a:p>
        </p:txBody>
      </p:sp>
      <p:sp>
        <p:nvSpPr>
          <p:cNvPr id="55313" name="矩形 29"/>
          <p:cNvSpPr>
            <a:spLocks noChangeArrowheads="1"/>
          </p:cNvSpPr>
          <p:nvPr/>
        </p:nvSpPr>
        <p:spPr bwMode="auto">
          <a:xfrm>
            <a:off x="7586692" y="6170613"/>
            <a:ext cx="1200150" cy="549275"/>
          </a:xfrm>
          <a:prstGeom prst="rect">
            <a:avLst/>
          </a:prstGeom>
          <a:noFill/>
          <a:ln w="9525">
            <a:noFill/>
            <a:miter lim="800000"/>
            <a:headEnd/>
            <a:tailEnd/>
          </a:ln>
        </p:spPr>
        <p:txBody>
          <a:bodyPr wrap="none">
            <a:spAutoFit/>
          </a:bodyPr>
          <a:lstStyle/>
          <a:p>
            <a:pPr algn="ctr">
              <a:lnSpc>
                <a:spcPct val="150000"/>
              </a:lnSpc>
            </a:pPr>
            <a:r>
              <a:rPr lang="zh-CN" altLang="en-US" sz="2000">
                <a:solidFill>
                  <a:srgbClr val="000000"/>
                </a:solidFill>
                <a:latin typeface="黑体" pitchFamily="49" charset="-122"/>
                <a:ea typeface="黑体" pitchFamily="49" charset="-122"/>
              </a:rPr>
              <a:t>话术整合</a:t>
            </a:r>
          </a:p>
        </p:txBody>
      </p:sp>
      <p:sp>
        <p:nvSpPr>
          <p:cNvPr id="55314" name="矩形 30"/>
          <p:cNvSpPr>
            <a:spLocks noChangeArrowheads="1"/>
          </p:cNvSpPr>
          <p:nvPr/>
        </p:nvSpPr>
        <p:spPr bwMode="auto">
          <a:xfrm>
            <a:off x="7583517" y="5670550"/>
            <a:ext cx="1200150" cy="549275"/>
          </a:xfrm>
          <a:prstGeom prst="rect">
            <a:avLst/>
          </a:prstGeom>
          <a:noFill/>
          <a:ln w="9525">
            <a:noFill/>
            <a:miter lim="800000"/>
            <a:headEnd/>
            <a:tailEnd/>
          </a:ln>
        </p:spPr>
        <p:txBody>
          <a:bodyPr wrap="none">
            <a:spAutoFit/>
          </a:bodyPr>
          <a:lstStyle/>
          <a:p>
            <a:pPr algn="ctr">
              <a:lnSpc>
                <a:spcPct val="150000"/>
              </a:lnSpc>
            </a:pPr>
            <a:r>
              <a:rPr lang="zh-CN" altLang="en-US" sz="2000">
                <a:solidFill>
                  <a:srgbClr val="000000"/>
                </a:solidFill>
                <a:latin typeface="黑体" pitchFamily="49" charset="-122"/>
                <a:ea typeface="黑体" pitchFamily="49" charset="-122"/>
              </a:rPr>
              <a:t>媒体整合</a:t>
            </a:r>
          </a:p>
        </p:txBody>
      </p:sp>
      <p:sp>
        <p:nvSpPr>
          <p:cNvPr id="55315" name="矩形 31"/>
          <p:cNvSpPr>
            <a:spLocks noChangeArrowheads="1"/>
          </p:cNvSpPr>
          <p:nvPr/>
        </p:nvSpPr>
        <p:spPr bwMode="auto">
          <a:xfrm>
            <a:off x="6297642" y="6170613"/>
            <a:ext cx="1200150" cy="549275"/>
          </a:xfrm>
          <a:prstGeom prst="rect">
            <a:avLst/>
          </a:prstGeom>
          <a:noFill/>
          <a:ln w="9525">
            <a:noFill/>
            <a:miter lim="800000"/>
            <a:headEnd/>
            <a:tailEnd/>
          </a:ln>
        </p:spPr>
        <p:txBody>
          <a:bodyPr wrap="none">
            <a:spAutoFit/>
          </a:bodyPr>
          <a:lstStyle/>
          <a:p>
            <a:pPr algn="ctr">
              <a:lnSpc>
                <a:spcPct val="150000"/>
              </a:lnSpc>
            </a:pPr>
            <a:r>
              <a:rPr lang="zh-CN" altLang="en-US" sz="2000">
                <a:solidFill>
                  <a:srgbClr val="000000"/>
                </a:solidFill>
                <a:latin typeface="黑体" pitchFamily="49" charset="-122"/>
                <a:ea typeface="黑体" pitchFamily="49" charset="-122"/>
              </a:rPr>
              <a:t>创意整合</a:t>
            </a:r>
          </a:p>
        </p:txBody>
      </p:sp>
      <p:sp>
        <p:nvSpPr>
          <p:cNvPr id="55316" name="矩形 33"/>
          <p:cNvSpPr>
            <a:spLocks noChangeArrowheads="1"/>
          </p:cNvSpPr>
          <p:nvPr/>
        </p:nvSpPr>
        <p:spPr bwMode="auto">
          <a:xfrm rot="159178">
            <a:off x="6493911" y="4205528"/>
            <a:ext cx="2031325" cy="646331"/>
          </a:xfrm>
          <a:prstGeom prst="rect">
            <a:avLst/>
          </a:prstGeom>
          <a:noFill/>
          <a:ln w="9525">
            <a:noFill/>
            <a:miter lim="800000"/>
            <a:headEnd/>
            <a:tailEnd/>
          </a:ln>
        </p:spPr>
        <p:txBody>
          <a:bodyPr wrap="none">
            <a:spAutoFit/>
          </a:bodyPr>
          <a:lstStyle/>
          <a:p>
            <a:pPr algn="ctr">
              <a:lnSpc>
                <a:spcPct val="150000"/>
              </a:lnSpc>
            </a:pPr>
            <a:r>
              <a:rPr lang="zh-CN" altLang="en-US" sz="2400" dirty="0">
                <a:solidFill>
                  <a:srgbClr val="000000"/>
                </a:solidFill>
                <a:latin typeface="黑体" pitchFamily="49" charset="-122"/>
                <a:ea typeface="黑体" pitchFamily="49" charset="-122"/>
              </a:rPr>
              <a:t>五维整合传播</a:t>
            </a:r>
          </a:p>
        </p:txBody>
      </p:sp>
      <p:sp>
        <p:nvSpPr>
          <p:cNvPr id="35" name="虚尾箭头 34"/>
          <p:cNvSpPr>
            <a:spLocks noChangeArrowheads="1"/>
          </p:cNvSpPr>
          <p:nvPr/>
        </p:nvSpPr>
        <p:spPr bwMode="auto">
          <a:xfrm rot="9893591" flipV="1">
            <a:off x="4922471" y="5097587"/>
            <a:ext cx="1498600" cy="1054641"/>
          </a:xfrm>
          <a:custGeom>
            <a:avLst/>
            <a:gdLst>
              <a:gd name="T0" fmla="*/ 971079 w 1500188"/>
              <a:gd name="T1" fmla="*/ 0 h 1054100"/>
              <a:gd name="T2" fmla="*/ 0 w 1500188"/>
              <a:gd name="T3" fmla="*/ 436103 h 1054100"/>
              <a:gd name="T4" fmla="*/ 971079 w 1500188"/>
              <a:gd name="T5" fmla="*/ 872207 h 1054100"/>
              <a:gd name="T6" fmla="*/ 1497014 w 1500188"/>
              <a:gd name="T7" fmla="*/ 436103 h 1054100"/>
              <a:gd name="T8" fmla="*/ 17694720 60000 65536"/>
              <a:gd name="T9" fmla="*/ 11796480 60000 65536"/>
              <a:gd name="T10" fmla="*/ 5898240 60000 65536"/>
              <a:gd name="T11" fmla="*/ 0 60000 65536"/>
              <a:gd name="T12" fmla="*/ 164703 w 1500188"/>
              <a:gd name="T13" fmla="*/ 263526 h 1054100"/>
              <a:gd name="T14" fmla="*/ 1236663 w 1500188"/>
              <a:gd name="T15" fmla="*/ 790573 h 1054100"/>
            </a:gdLst>
            <a:ahLst/>
            <a:cxnLst>
              <a:cxn ang="T8">
                <a:pos x="T0" y="T1"/>
              </a:cxn>
              <a:cxn ang="T9">
                <a:pos x="T2" y="T3"/>
              </a:cxn>
              <a:cxn ang="T10">
                <a:pos x="T4" y="T5"/>
              </a:cxn>
              <a:cxn ang="T11">
                <a:pos x="T6" y="T7"/>
              </a:cxn>
            </a:cxnLst>
            <a:rect l="T12" t="T13" r="T14" b="T15"/>
            <a:pathLst>
              <a:path w="1500188" h="1054100">
                <a:moveTo>
                  <a:pt x="0" y="263525"/>
                </a:moveTo>
                <a:lnTo>
                  <a:pt x="32941" y="263525"/>
                </a:lnTo>
                <a:lnTo>
                  <a:pt x="32941" y="790575"/>
                </a:lnTo>
                <a:lnTo>
                  <a:pt x="0" y="790575"/>
                </a:lnTo>
                <a:close/>
                <a:moveTo>
                  <a:pt x="65881" y="263525"/>
                </a:moveTo>
                <a:lnTo>
                  <a:pt x="131763" y="263525"/>
                </a:lnTo>
                <a:lnTo>
                  <a:pt x="131763" y="790575"/>
                </a:lnTo>
                <a:lnTo>
                  <a:pt x="65881" y="790575"/>
                </a:lnTo>
                <a:close/>
                <a:moveTo>
                  <a:pt x="164703" y="263525"/>
                </a:moveTo>
                <a:lnTo>
                  <a:pt x="973138" y="263525"/>
                </a:lnTo>
                <a:lnTo>
                  <a:pt x="973138" y="0"/>
                </a:lnTo>
                <a:lnTo>
                  <a:pt x="1500188" y="527050"/>
                </a:lnTo>
                <a:lnTo>
                  <a:pt x="973138" y="1054100"/>
                </a:lnTo>
                <a:lnTo>
                  <a:pt x="973138" y="790575"/>
                </a:lnTo>
                <a:lnTo>
                  <a:pt x="164703" y="790575"/>
                </a:lnTo>
                <a:close/>
              </a:path>
            </a:pathLst>
          </a:custGeom>
          <a:solidFill>
            <a:schemeClr val="bg1"/>
          </a:solidFill>
          <a:ln w="34925" algn="ctr">
            <a:noFill/>
            <a:round/>
            <a:headEnd/>
            <a:tailEnd/>
          </a:ln>
          <a:effectLst>
            <a:outerShdw blurRad="127000" dist="38100" dir="2700000" algn="ctr">
              <a:srgbClr val="000000">
                <a:alpha val="45000"/>
              </a:srgbClr>
            </a:outerShdw>
          </a:effectLst>
          <a:scene3d>
            <a:camera prst="perspectiveFront" fov="2700000">
              <a:rot lat="20376000" lon="1938000" rev="20112001"/>
            </a:camera>
            <a:lightRig rig="soft" dir="t">
              <a:rot lat="0" lon="0" rev="0"/>
            </a:lightRig>
          </a:scene3d>
          <a:sp3d prstMaterial="translucentPowder">
            <a:bevelT w="203200" h="50800" prst="softRound"/>
          </a:sp3d>
        </p:spPr>
        <p:txBody>
          <a:bodyPr rot="10800000" wrap="square">
            <a:spAutoFit/>
          </a:bodyPr>
          <a:lstStyle/>
          <a:p>
            <a:pPr defTabSz="946150">
              <a:lnSpc>
                <a:spcPct val="150000"/>
              </a:lnSpc>
            </a:pPr>
            <a:endParaRPr lang="zh-CN" altLang="en-US" sz="1900"/>
          </a:p>
        </p:txBody>
      </p:sp>
      <p:sp>
        <p:nvSpPr>
          <p:cNvPr id="55318" name="TextBox 36"/>
          <p:cNvSpPr txBox="1">
            <a:spLocks noChangeArrowheads="1"/>
          </p:cNvSpPr>
          <p:nvPr/>
        </p:nvSpPr>
        <p:spPr bwMode="auto">
          <a:xfrm>
            <a:off x="2514600" y="1143000"/>
            <a:ext cx="6500813" cy="823913"/>
          </a:xfrm>
          <a:prstGeom prst="rect">
            <a:avLst/>
          </a:prstGeom>
          <a:noFill/>
          <a:ln w="9525">
            <a:noFill/>
            <a:miter lim="800000"/>
            <a:headEnd/>
            <a:tailEnd/>
          </a:ln>
        </p:spPr>
        <p:txBody>
          <a:bodyPr>
            <a:spAutoFit/>
          </a:bodyPr>
          <a:lstStyle/>
          <a:p>
            <a:pPr algn="ctr">
              <a:lnSpc>
                <a:spcPct val="150000"/>
              </a:lnSpc>
            </a:pPr>
            <a:r>
              <a:rPr lang="zh-CN" altLang="en-US" sz="3200" b="1" dirty="0" smtClean="0">
                <a:solidFill>
                  <a:srgbClr val="FF0000"/>
                </a:solidFill>
                <a:latin typeface="黑体" pitchFamily="49" charset="-122"/>
                <a:ea typeface="黑体" pitchFamily="49" charset="-122"/>
              </a:rPr>
              <a:t>优度网顾问</a:t>
            </a:r>
            <a:r>
              <a:rPr lang="zh-CN" altLang="en-US" sz="3200" b="1" dirty="0">
                <a:solidFill>
                  <a:srgbClr val="FF0000"/>
                </a:solidFill>
                <a:latin typeface="黑体" pitchFamily="49" charset="-122"/>
                <a:ea typeface="黑体" pitchFamily="49" charset="-122"/>
              </a:rPr>
              <a:t>式营销</a:t>
            </a:r>
            <a:r>
              <a:rPr lang="en-US" altLang="zh-CN" sz="3200" b="1" dirty="0">
                <a:solidFill>
                  <a:srgbClr val="FF0000"/>
                </a:solidFill>
                <a:latin typeface="黑体" pitchFamily="49" charset="-122"/>
                <a:ea typeface="黑体" pitchFamily="49" charset="-122"/>
              </a:rPr>
              <a:t>-</a:t>
            </a:r>
            <a:r>
              <a:rPr lang="zh-CN" altLang="en-US" sz="3200" b="1" dirty="0">
                <a:solidFill>
                  <a:srgbClr val="FF0000"/>
                </a:solidFill>
                <a:latin typeface="黑体" pitchFamily="49" charset="-122"/>
                <a:ea typeface="黑体" pitchFamily="49" charset="-122"/>
              </a:rPr>
              <a:t>四部曲</a:t>
            </a:r>
          </a:p>
        </p:txBody>
      </p:sp>
      <p:grpSp>
        <p:nvGrpSpPr>
          <p:cNvPr id="2" name="组合 39"/>
          <p:cNvGrpSpPr>
            <a:grpSpLocks/>
          </p:cNvGrpSpPr>
          <p:nvPr/>
        </p:nvGrpSpPr>
        <p:grpSpPr bwMode="auto">
          <a:xfrm>
            <a:off x="1357290" y="3330575"/>
            <a:ext cx="2620962" cy="865188"/>
            <a:chOff x="2225212" y="3992099"/>
            <a:chExt cx="2621299" cy="866145"/>
          </a:xfrm>
          <a:scene3d>
            <a:camera prst="orthographicFront">
              <a:rot lat="0" lon="0" rev="0"/>
            </a:camera>
            <a:lightRig rig="glow" dir="t">
              <a:rot lat="0" lon="0" rev="4800000"/>
            </a:lightRig>
          </a:scene3d>
        </p:grpSpPr>
        <p:sp>
          <p:nvSpPr>
            <p:cNvPr id="38" name="椭圆 37"/>
            <p:cNvSpPr/>
            <p:nvPr/>
          </p:nvSpPr>
          <p:spPr bwMode="auto">
            <a:xfrm>
              <a:off x="2289157" y="4029078"/>
              <a:ext cx="2500330" cy="746567"/>
            </a:xfrm>
            <a:prstGeom prst="ellipse">
              <a:avLst/>
            </a:prstGeom>
            <a:solidFill>
              <a:srgbClr val="0070C0"/>
            </a:solidFill>
            <a:ln w="9525" cap="flat" cmpd="sng" algn="ctr">
              <a:noFill/>
              <a:prstDash val="solid"/>
              <a:round/>
              <a:headEnd type="none" w="med" len="med"/>
              <a:tailEnd type="none" w="med" len="med"/>
            </a:ln>
            <a:effectLst>
              <a:outerShdw blurRad="190500" dist="228600" dir="2700000" algn="ctr">
                <a:srgbClr val="000000">
                  <a:alpha val="30000"/>
                </a:srgbClr>
              </a:outerShdw>
            </a:effectLst>
            <a:sp3d prstMaterial="matte">
              <a:bevelT w="127000" h="63500"/>
            </a:sp3d>
          </p:spPr>
          <p:txBody>
            <a:bodyPr>
              <a:spAutoFit/>
            </a:bodyPr>
            <a:lstStyle/>
            <a:p>
              <a:pPr defTabSz="946150">
                <a:lnSpc>
                  <a:spcPct val="150000"/>
                </a:lnSpc>
                <a:defRPr/>
              </a:pPr>
              <a:endParaRPr lang="zh-CN" altLang="en-US" sz="1900"/>
            </a:p>
          </p:txBody>
        </p:sp>
        <p:sp>
          <p:nvSpPr>
            <p:cNvPr id="29727" name="TextBox 38"/>
            <p:cNvSpPr txBox="1">
              <a:spLocks noChangeArrowheads="1"/>
            </p:cNvSpPr>
            <p:nvPr/>
          </p:nvSpPr>
          <p:spPr bwMode="auto">
            <a:xfrm>
              <a:off x="2574909" y="4100558"/>
              <a:ext cx="1884376" cy="525774"/>
            </a:xfrm>
            <a:prstGeom prst="rect">
              <a:avLst/>
            </a:prstGeom>
            <a:noFill/>
            <a:ln w="9525">
              <a:noFill/>
              <a:miter lim="800000"/>
              <a:headEnd/>
              <a:tailEnd/>
            </a:ln>
            <a:effectLst>
              <a:outerShdw blurRad="190500" dist="228600" dir="2700000" algn="ctr">
                <a:srgbClr val="000000">
                  <a:alpha val="30000"/>
                </a:srgbClr>
              </a:outerShdw>
            </a:effectLst>
            <a:sp3d prstMaterial="matte">
              <a:bevelT w="127000" h="63500"/>
            </a:sp3d>
          </p:spPr>
          <p:txBody>
            <a:bodyPr wrap="none">
              <a:spAutoFit/>
            </a:bodyPr>
            <a:lstStyle/>
            <a:p>
              <a:pPr>
                <a:lnSpc>
                  <a:spcPct val="150000"/>
                </a:lnSpc>
              </a:pPr>
              <a:r>
                <a:rPr lang="zh-CN" altLang="en-US" sz="1900" b="1" dirty="0">
                  <a:solidFill>
                    <a:schemeClr val="bg1"/>
                  </a:solidFill>
                </a:rPr>
                <a:t>网络需求数据库</a:t>
              </a:r>
            </a:p>
          </p:txBody>
        </p:sp>
      </p:grpSp>
      <p:sp>
        <p:nvSpPr>
          <p:cNvPr id="31" name="任意多边形 30"/>
          <p:cNvSpPr/>
          <p:nvPr/>
        </p:nvSpPr>
        <p:spPr>
          <a:xfrm rot="1605385">
            <a:off x="760551" y="1714488"/>
            <a:ext cx="7883415" cy="3550354"/>
          </a:xfrm>
          <a:custGeom>
            <a:avLst/>
            <a:gdLst>
              <a:gd name="connsiteX0" fmla="*/ 0 w 7460974"/>
              <a:gd name="connsiteY0" fmla="*/ 26504 h 3087756"/>
              <a:gd name="connsiteX1" fmla="*/ 1643270 w 7460974"/>
              <a:gd name="connsiteY1" fmla="*/ 0 h 3087756"/>
              <a:gd name="connsiteX2" fmla="*/ 1656522 w 7460974"/>
              <a:gd name="connsiteY2" fmla="*/ 901148 h 3087756"/>
              <a:gd name="connsiteX3" fmla="*/ 3299791 w 7460974"/>
              <a:gd name="connsiteY3" fmla="*/ 887895 h 3087756"/>
              <a:gd name="connsiteX4" fmla="*/ 3339548 w 7460974"/>
              <a:gd name="connsiteY4" fmla="*/ 1948069 h 3087756"/>
              <a:gd name="connsiteX5" fmla="*/ 5261113 w 7460974"/>
              <a:gd name="connsiteY5" fmla="*/ 1881808 h 3087756"/>
              <a:gd name="connsiteX6" fmla="*/ 5274365 w 7460974"/>
              <a:gd name="connsiteY6" fmla="*/ 3087756 h 3087756"/>
              <a:gd name="connsiteX7" fmla="*/ 7460974 w 7460974"/>
              <a:gd name="connsiteY7" fmla="*/ 3087756 h 3087756"/>
              <a:gd name="connsiteX8" fmla="*/ 7460974 w 7460974"/>
              <a:gd name="connsiteY8" fmla="*/ 3087756 h 30877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460974" h="3087756">
                <a:moveTo>
                  <a:pt x="0" y="26504"/>
                </a:moveTo>
                <a:lnTo>
                  <a:pt x="1643270" y="0"/>
                </a:lnTo>
                <a:lnTo>
                  <a:pt x="1656522" y="901148"/>
                </a:lnTo>
                <a:lnTo>
                  <a:pt x="3299791" y="887895"/>
                </a:lnTo>
                <a:cubicBezTo>
                  <a:pt x="3308629" y="1241424"/>
                  <a:pt x="2985908" y="1948069"/>
                  <a:pt x="3339548" y="1948069"/>
                </a:cubicBezTo>
                <a:lnTo>
                  <a:pt x="5261113" y="1881808"/>
                </a:lnTo>
                <a:lnTo>
                  <a:pt x="5274365" y="3087756"/>
                </a:lnTo>
                <a:lnTo>
                  <a:pt x="7460974" y="3087756"/>
                </a:lnTo>
                <a:lnTo>
                  <a:pt x="7460974" y="3087756"/>
                </a:lnTo>
              </a:path>
            </a:pathLst>
          </a:custGeom>
          <a:ln w="34925">
            <a:solidFill>
              <a:srgbClr val="FFFFFF"/>
            </a:solidFill>
          </a:ln>
          <a:effectLst>
            <a:outerShdw blurRad="317500" dir="2700000" algn="ctr">
              <a:srgbClr val="000000">
                <a:alpha val="43000"/>
              </a:srgbClr>
            </a:outerShdw>
          </a:effectLst>
          <a:scene3d>
            <a:camera prst="perspectiveFront" fov="2700000">
              <a:rot lat="19086000" lon="19067999" rev="3108000"/>
            </a:camera>
            <a:lightRig rig="threePt" dir="t">
              <a:rot lat="0" lon="0" rev="0"/>
            </a:lightRig>
          </a:scene3d>
          <a:sp3d extrusionH="38100" prstMaterial="clear">
            <a:bevelT w="260350" h="50800" prst="softRound"/>
            <a:bevelB prst="softRound"/>
          </a:sp3d>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5318"/>
                                        </p:tgtEl>
                                        <p:attrNameLst>
                                          <p:attrName>style.visibility</p:attrName>
                                        </p:attrNameLst>
                                      </p:cBhvr>
                                      <p:to>
                                        <p:strVal val="visible"/>
                                      </p:to>
                                    </p:set>
                                    <p:animEffect transition="in" filter="fade">
                                      <p:cBhvr>
                                        <p:cTn id="7" dur="2000"/>
                                        <p:tgtEl>
                                          <p:spTgt spid="55318"/>
                                        </p:tgtEl>
                                      </p:cBhvr>
                                    </p:animEffect>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55300"/>
                                        </p:tgtEl>
                                        <p:attrNameLst>
                                          <p:attrName>style.visibility</p:attrName>
                                        </p:attrNameLst>
                                      </p:cBhvr>
                                      <p:to>
                                        <p:strVal val="visible"/>
                                      </p:to>
                                    </p:set>
                                    <p:anim to="" calcmode="lin" valueType="num">
                                      <p:cBhvr>
                                        <p:cTn id="12" dur="1" fill="hold"/>
                                        <p:tgtEl>
                                          <p:spTgt spid="55300"/>
                                        </p:tgtEl>
                                        <p:attrNameLst>
                                          <p:attrName/>
                                        </p:attrNameLst>
                                      </p:cBhvr>
                                    </p:anim>
                                  </p:childTnLst>
                                </p:cTn>
                              </p:par>
                              <p:par>
                                <p:cTn id="13" presetID="24" presetClass="entr" presetSubtype="0" fill="hold" grpId="0" nodeType="withEffect">
                                  <p:stCondLst>
                                    <p:cond delay="0"/>
                                  </p:stCondLst>
                                  <p:childTnLst>
                                    <p:set>
                                      <p:cBhvr>
                                        <p:cTn id="14" dur="1" fill="hold">
                                          <p:stCondLst>
                                            <p:cond delay="0"/>
                                          </p:stCondLst>
                                        </p:cTn>
                                        <p:tgtEl>
                                          <p:spTgt spid="55301"/>
                                        </p:tgtEl>
                                        <p:attrNameLst>
                                          <p:attrName>style.visibility</p:attrName>
                                        </p:attrNameLst>
                                      </p:cBhvr>
                                      <p:to>
                                        <p:strVal val="visible"/>
                                      </p:to>
                                    </p:set>
                                    <p:anim to="" calcmode="lin" valueType="num">
                                      <p:cBhvr>
                                        <p:cTn id="15" dur="1" fill="hold"/>
                                        <p:tgtEl>
                                          <p:spTgt spid="55301"/>
                                        </p:tgtEl>
                                        <p:attrNameLst>
                                          <p:attrName/>
                                        </p:attrNameLst>
                                      </p:cBhvr>
                                    </p:anim>
                                  </p:childTnLst>
                                </p:cTn>
                              </p:par>
                              <p:par>
                                <p:cTn id="16" presetID="24" presetClass="entr" presetSubtype="0" fill="hold" grpId="0" nodeType="withEffect">
                                  <p:stCondLst>
                                    <p:cond delay="0"/>
                                  </p:stCondLst>
                                  <p:childTnLst>
                                    <p:set>
                                      <p:cBhvr>
                                        <p:cTn id="17" dur="1" fill="hold">
                                          <p:stCondLst>
                                            <p:cond delay="0"/>
                                          </p:stCondLst>
                                        </p:cTn>
                                        <p:tgtEl>
                                          <p:spTgt spid="55302"/>
                                        </p:tgtEl>
                                        <p:attrNameLst>
                                          <p:attrName>style.visibility</p:attrName>
                                        </p:attrNameLst>
                                      </p:cBhvr>
                                      <p:to>
                                        <p:strVal val="visible"/>
                                      </p:to>
                                    </p:set>
                                    <p:anim to="" calcmode="lin" valueType="num">
                                      <p:cBhvr>
                                        <p:cTn id="18" dur="1" fill="hold"/>
                                        <p:tgtEl>
                                          <p:spTgt spid="55302"/>
                                        </p:tgtEl>
                                        <p:attrNameLst>
                                          <p:attrName/>
                                        </p:attrNameLst>
                                      </p:cBhvr>
                                    </p:anim>
                                  </p:childTnLst>
                                </p:cTn>
                              </p:par>
                              <p:par>
                                <p:cTn id="19" presetID="24" presetClass="entr" presetSubtype="0" fill="hold" grpId="0" nodeType="withEffect">
                                  <p:stCondLst>
                                    <p:cond delay="0"/>
                                  </p:stCondLst>
                                  <p:childTnLst>
                                    <p:set>
                                      <p:cBhvr>
                                        <p:cTn id="20" dur="1" fill="hold">
                                          <p:stCondLst>
                                            <p:cond delay="0"/>
                                          </p:stCondLst>
                                        </p:cTn>
                                        <p:tgtEl>
                                          <p:spTgt spid="55303"/>
                                        </p:tgtEl>
                                        <p:attrNameLst>
                                          <p:attrName>style.visibility</p:attrName>
                                        </p:attrNameLst>
                                      </p:cBhvr>
                                      <p:to>
                                        <p:strVal val="visible"/>
                                      </p:to>
                                    </p:set>
                                    <p:anim to="" calcmode="lin" valueType="num">
                                      <p:cBhvr>
                                        <p:cTn id="21" dur="1" fill="hold"/>
                                        <p:tgtEl>
                                          <p:spTgt spid="55303"/>
                                        </p:tgtEl>
                                        <p:attrNameLst>
                                          <p:attrName/>
                                        </p:attrNameLst>
                                      </p:cBhvr>
                                    </p:anim>
                                  </p:childTnLst>
                                </p:cTn>
                              </p:par>
                              <p:par>
                                <p:cTn id="22" presetID="24" presetClass="entr" presetSubtype="0" fill="hold" grpId="0" nodeType="withEffect">
                                  <p:stCondLst>
                                    <p:cond delay="0"/>
                                  </p:stCondLst>
                                  <p:childTnLst>
                                    <p:set>
                                      <p:cBhvr>
                                        <p:cTn id="23" dur="1" fill="hold">
                                          <p:stCondLst>
                                            <p:cond delay="0"/>
                                          </p:stCondLst>
                                        </p:cTn>
                                        <p:tgtEl>
                                          <p:spTgt spid="55304"/>
                                        </p:tgtEl>
                                        <p:attrNameLst>
                                          <p:attrName>style.visibility</p:attrName>
                                        </p:attrNameLst>
                                      </p:cBhvr>
                                      <p:to>
                                        <p:strVal val="visible"/>
                                      </p:to>
                                    </p:set>
                                    <p:anim to="" calcmode="lin" valueType="num">
                                      <p:cBhvr>
                                        <p:cTn id="24" dur="1" fill="hold"/>
                                        <p:tgtEl>
                                          <p:spTgt spid="55304"/>
                                        </p:tgtEl>
                                        <p:attrNameLst>
                                          <p:attrName/>
                                        </p:attrNameLst>
                                      </p:cBhvr>
                                    </p:anim>
                                  </p:childTnLst>
                                </p:cTn>
                              </p:par>
                              <p:par>
                                <p:cTn id="25" presetID="24" presetClass="entr" presetSubtype="0" fill="hold" grpId="0" nodeType="withEffect">
                                  <p:stCondLst>
                                    <p:cond delay="0"/>
                                  </p:stCondLst>
                                  <p:childTnLst>
                                    <p:set>
                                      <p:cBhvr>
                                        <p:cTn id="26" dur="1" fill="hold">
                                          <p:stCondLst>
                                            <p:cond delay="0"/>
                                          </p:stCondLst>
                                        </p:cTn>
                                        <p:tgtEl>
                                          <p:spTgt spid="55305"/>
                                        </p:tgtEl>
                                        <p:attrNameLst>
                                          <p:attrName>style.visibility</p:attrName>
                                        </p:attrNameLst>
                                      </p:cBhvr>
                                      <p:to>
                                        <p:strVal val="visible"/>
                                      </p:to>
                                    </p:set>
                                    <p:anim to="" calcmode="lin" valueType="num">
                                      <p:cBhvr>
                                        <p:cTn id="27" dur="1" fill="hold"/>
                                        <p:tgtEl>
                                          <p:spTgt spid="55305"/>
                                        </p:tgtEl>
                                        <p:attrNameLst>
                                          <p:attrName/>
                                        </p:attrNameLst>
                                      </p:cBhvr>
                                    </p:anim>
                                  </p:childTnLst>
                                </p:cTn>
                              </p:par>
                              <p:par>
                                <p:cTn id="28" presetID="24" presetClass="entr" presetSubtype="0" fill="hold" grpId="0" nodeType="withEffect">
                                  <p:stCondLst>
                                    <p:cond delay="0"/>
                                  </p:stCondLst>
                                  <p:childTnLst>
                                    <p:set>
                                      <p:cBhvr>
                                        <p:cTn id="29" dur="1" fill="hold">
                                          <p:stCondLst>
                                            <p:cond delay="0"/>
                                          </p:stCondLst>
                                        </p:cTn>
                                        <p:tgtEl>
                                          <p:spTgt spid="55306"/>
                                        </p:tgtEl>
                                        <p:attrNameLst>
                                          <p:attrName>style.visibility</p:attrName>
                                        </p:attrNameLst>
                                      </p:cBhvr>
                                      <p:to>
                                        <p:strVal val="visible"/>
                                      </p:to>
                                    </p:set>
                                    <p:anim to="" calcmode="lin" valueType="num">
                                      <p:cBhvr>
                                        <p:cTn id="30" dur="1" fill="hold"/>
                                        <p:tgtEl>
                                          <p:spTgt spid="55306"/>
                                        </p:tgtEl>
                                        <p:attrNameLst>
                                          <p:attrName/>
                                        </p:attrNameLst>
                                      </p:cBhvr>
                                    </p:anim>
                                  </p:childTnLst>
                                </p:cTn>
                              </p:par>
                              <p:par>
                                <p:cTn id="31" presetID="24" presetClass="entr" presetSubtype="0" fill="hold" grpId="0" nodeType="withEffect">
                                  <p:stCondLst>
                                    <p:cond delay="0"/>
                                  </p:stCondLst>
                                  <p:childTnLst>
                                    <p:set>
                                      <p:cBhvr>
                                        <p:cTn id="32" dur="1" fill="hold">
                                          <p:stCondLst>
                                            <p:cond delay="0"/>
                                          </p:stCondLst>
                                        </p:cTn>
                                        <p:tgtEl>
                                          <p:spTgt spid="55308"/>
                                        </p:tgtEl>
                                        <p:attrNameLst>
                                          <p:attrName>style.visibility</p:attrName>
                                        </p:attrNameLst>
                                      </p:cBhvr>
                                      <p:to>
                                        <p:strVal val="visible"/>
                                      </p:to>
                                    </p:set>
                                    <p:anim to="" calcmode="lin" valueType="num">
                                      <p:cBhvr>
                                        <p:cTn id="33" dur="1" fill="hold"/>
                                        <p:tgtEl>
                                          <p:spTgt spid="55308"/>
                                        </p:tgtEl>
                                        <p:attrNameLst>
                                          <p:attrName/>
                                        </p:attrNameLst>
                                      </p:cBhvr>
                                    </p:anim>
                                  </p:childTnLst>
                                </p:cTn>
                              </p:par>
                              <p:par>
                                <p:cTn id="34" presetID="24" presetClass="entr" presetSubtype="0" fill="hold" grpId="0" nodeType="withEffect">
                                  <p:stCondLst>
                                    <p:cond delay="0"/>
                                  </p:stCondLst>
                                  <p:childTnLst>
                                    <p:set>
                                      <p:cBhvr>
                                        <p:cTn id="35" dur="1" fill="hold">
                                          <p:stCondLst>
                                            <p:cond delay="0"/>
                                          </p:stCondLst>
                                        </p:cTn>
                                        <p:tgtEl>
                                          <p:spTgt spid="55309"/>
                                        </p:tgtEl>
                                        <p:attrNameLst>
                                          <p:attrName>style.visibility</p:attrName>
                                        </p:attrNameLst>
                                      </p:cBhvr>
                                      <p:to>
                                        <p:strVal val="visible"/>
                                      </p:to>
                                    </p:set>
                                    <p:anim to="" calcmode="lin" valueType="num">
                                      <p:cBhvr>
                                        <p:cTn id="36" dur="1" fill="hold"/>
                                        <p:tgtEl>
                                          <p:spTgt spid="55309"/>
                                        </p:tgtEl>
                                        <p:attrNameLst>
                                          <p:attrName/>
                                        </p:attrNameLst>
                                      </p:cBhvr>
                                    </p:anim>
                                  </p:childTnLst>
                                </p:cTn>
                              </p:par>
                              <p:par>
                                <p:cTn id="37" presetID="24" presetClass="entr" presetSubtype="0" fill="hold" grpId="0" nodeType="withEffect">
                                  <p:stCondLst>
                                    <p:cond delay="0"/>
                                  </p:stCondLst>
                                  <p:childTnLst>
                                    <p:set>
                                      <p:cBhvr>
                                        <p:cTn id="38" dur="1" fill="hold">
                                          <p:stCondLst>
                                            <p:cond delay="0"/>
                                          </p:stCondLst>
                                        </p:cTn>
                                        <p:tgtEl>
                                          <p:spTgt spid="55310"/>
                                        </p:tgtEl>
                                        <p:attrNameLst>
                                          <p:attrName>style.visibility</p:attrName>
                                        </p:attrNameLst>
                                      </p:cBhvr>
                                      <p:to>
                                        <p:strVal val="visible"/>
                                      </p:to>
                                    </p:set>
                                    <p:anim to="" calcmode="lin" valueType="num">
                                      <p:cBhvr>
                                        <p:cTn id="39" dur="1" fill="hold"/>
                                        <p:tgtEl>
                                          <p:spTgt spid="55310"/>
                                        </p:tgtEl>
                                        <p:attrNameLst>
                                          <p:attrName/>
                                        </p:attrNameLst>
                                      </p:cBhvr>
                                    </p:anim>
                                  </p:childTnLst>
                                </p:cTn>
                              </p:par>
                              <p:par>
                                <p:cTn id="40" presetID="24" presetClass="entr" presetSubtype="0" fill="hold" grpId="0" nodeType="withEffect">
                                  <p:stCondLst>
                                    <p:cond delay="0"/>
                                  </p:stCondLst>
                                  <p:childTnLst>
                                    <p:set>
                                      <p:cBhvr>
                                        <p:cTn id="41" dur="1" fill="hold">
                                          <p:stCondLst>
                                            <p:cond delay="0"/>
                                          </p:stCondLst>
                                        </p:cTn>
                                        <p:tgtEl>
                                          <p:spTgt spid="55311"/>
                                        </p:tgtEl>
                                        <p:attrNameLst>
                                          <p:attrName>style.visibility</p:attrName>
                                        </p:attrNameLst>
                                      </p:cBhvr>
                                      <p:to>
                                        <p:strVal val="visible"/>
                                      </p:to>
                                    </p:set>
                                    <p:anim to="" calcmode="lin" valueType="num">
                                      <p:cBhvr>
                                        <p:cTn id="42" dur="1" fill="hold"/>
                                        <p:tgtEl>
                                          <p:spTgt spid="55311"/>
                                        </p:tgtEl>
                                        <p:attrNameLst>
                                          <p:attrName/>
                                        </p:attrNameLst>
                                      </p:cBhvr>
                                    </p:anim>
                                  </p:childTnLst>
                                </p:cTn>
                              </p:par>
                              <p:par>
                                <p:cTn id="43" presetID="24" presetClass="entr" presetSubtype="0" fill="hold" grpId="0" nodeType="withEffect">
                                  <p:stCondLst>
                                    <p:cond delay="0"/>
                                  </p:stCondLst>
                                  <p:childTnLst>
                                    <p:set>
                                      <p:cBhvr>
                                        <p:cTn id="44" dur="1" fill="hold">
                                          <p:stCondLst>
                                            <p:cond delay="0"/>
                                          </p:stCondLst>
                                        </p:cTn>
                                        <p:tgtEl>
                                          <p:spTgt spid="55312"/>
                                        </p:tgtEl>
                                        <p:attrNameLst>
                                          <p:attrName>style.visibility</p:attrName>
                                        </p:attrNameLst>
                                      </p:cBhvr>
                                      <p:to>
                                        <p:strVal val="visible"/>
                                      </p:to>
                                    </p:set>
                                    <p:anim to="" calcmode="lin" valueType="num">
                                      <p:cBhvr>
                                        <p:cTn id="45" dur="1" fill="hold"/>
                                        <p:tgtEl>
                                          <p:spTgt spid="55312"/>
                                        </p:tgtEl>
                                        <p:attrNameLst>
                                          <p:attrName/>
                                        </p:attrNameLst>
                                      </p:cBhvr>
                                    </p:anim>
                                  </p:childTnLst>
                                </p:cTn>
                              </p:par>
                              <p:par>
                                <p:cTn id="46" presetID="24" presetClass="entr" presetSubtype="0" fill="hold" grpId="0" nodeType="withEffect">
                                  <p:stCondLst>
                                    <p:cond delay="0"/>
                                  </p:stCondLst>
                                  <p:childTnLst>
                                    <p:set>
                                      <p:cBhvr>
                                        <p:cTn id="47" dur="1" fill="hold">
                                          <p:stCondLst>
                                            <p:cond delay="0"/>
                                          </p:stCondLst>
                                        </p:cTn>
                                        <p:tgtEl>
                                          <p:spTgt spid="55313"/>
                                        </p:tgtEl>
                                        <p:attrNameLst>
                                          <p:attrName>style.visibility</p:attrName>
                                        </p:attrNameLst>
                                      </p:cBhvr>
                                      <p:to>
                                        <p:strVal val="visible"/>
                                      </p:to>
                                    </p:set>
                                    <p:anim to="" calcmode="lin" valueType="num">
                                      <p:cBhvr>
                                        <p:cTn id="48" dur="1" fill="hold"/>
                                        <p:tgtEl>
                                          <p:spTgt spid="55313"/>
                                        </p:tgtEl>
                                        <p:attrNameLst>
                                          <p:attrName/>
                                        </p:attrNameLst>
                                      </p:cBhvr>
                                    </p:anim>
                                  </p:childTnLst>
                                </p:cTn>
                              </p:par>
                              <p:par>
                                <p:cTn id="49" presetID="24" presetClass="entr" presetSubtype="0" fill="hold" grpId="0" nodeType="withEffect">
                                  <p:stCondLst>
                                    <p:cond delay="0"/>
                                  </p:stCondLst>
                                  <p:childTnLst>
                                    <p:set>
                                      <p:cBhvr>
                                        <p:cTn id="50" dur="1" fill="hold">
                                          <p:stCondLst>
                                            <p:cond delay="0"/>
                                          </p:stCondLst>
                                        </p:cTn>
                                        <p:tgtEl>
                                          <p:spTgt spid="55314"/>
                                        </p:tgtEl>
                                        <p:attrNameLst>
                                          <p:attrName>style.visibility</p:attrName>
                                        </p:attrNameLst>
                                      </p:cBhvr>
                                      <p:to>
                                        <p:strVal val="visible"/>
                                      </p:to>
                                    </p:set>
                                    <p:anim to="" calcmode="lin" valueType="num">
                                      <p:cBhvr>
                                        <p:cTn id="51" dur="1" fill="hold"/>
                                        <p:tgtEl>
                                          <p:spTgt spid="55314"/>
                                        </p:tgtEl>
                                        <p:attrNameLst>
                                          <p:attrName/>
                                        </p:attrNameLst>
                                      </p:cBhvr>
                                    </p:anim>
                                  </p:childTnLst>
                                </p:cTn>
                              </p:par>
                              <p:par>
                                <p:cTn id="52" presetID="24" presetClass="entr" presetSubtype="0" fill="hold" grpId="0" nodeType="withEffect">
                                  <p:stCondLst>
                                    <p:cond delay="0"/>
                                  </p:stCondLst>
                                  <p:childTnLst>
                                    <p:set>
                                      <p:cBhvr>
                                        <p:cTn id="53" dur="1" fill="hold">
                                          <p:stCondLst>
                                            <p:cond delay="0"/>
                                          </p:stCondLst>
                                        </p:cTn>
                                        <p:tgtEl>
                                          <p:spTgt spid="55315"/>
                                        </p:tgtEl>
                                        <p:attrNameLst>
                                          <p:attrName>style.visibility</p:attrName>
                                        </p:attrNameLst>
                                      </p:cBhvr>
                                      <p:to>
                                        <p:strVal val="visible"/>
                                      </p:to>
                                    </p:set>
                                    <p:anim to="" calcmode="lin" valueType="num">
                                      <p:cBhvr>
                                        <p:cTn id="54" dur="1" fill="hold"/>
                                        <p:tgtEl>
                                          <p:spTgt spid="55315"/>
                                        </p:tgtEl>
                                        <p:attrNameLst>
                                          <p:attrName/>
                                        </p:attrNameLst>
                                      </p:cBhvr>
                                    </p:anim>
                                  </p:childTnLst>
                                </p:cTn>
                              </p:par>
                              <p:par>
                                <p:cTn id="55" presetID="24" presetClass="entr" presetSubtype="0" fill="hold" grpId="0" nodeType="withEffect">
                                  <p:stCondLst>
                                    <p:cond delay="0"/>
                                  </p:stCondLst>
                                  <p:childTnLst>
                                    <p:set>
                                      <p:cBhvr>
                                        <p:cTn id="56" dur="1" fill="hold">
                                          <p:stCondLst>
                                            <p:cond delay="0"/>
                                          </p:stCondLst>
                                        </p:cTn>
                                        <p:tgtEl>
                                          <p:spTgt spid="55316"/>
                                        </p:tgtEl>
                                        <p:attrNameLst>
                                          <p:attrName>style.visibility</p:attrName>
                                        </p:attrNameLst>
                                      </p:cBhvr>
                                      <p:to>
                                        <p:strVal val="visible"/>
                                      </p:to>
                                    </p:set>
                                    <p:anim to="" calcmode="lin" valueType="num">
                                      <p:cBhvr>
                                        <p:cTn id="57" dur="1" fill="hold"/>
                                        <p:tgtEl>
                                          <p:spTgt spid="55316"/>
                                        </p:tgtEl>
                                        <p:attrNameLst>
                                          <p:attrName/>
                                        </p:attrNameLst>
                                      </p:cBhvr>
                                    </p:anim>
                                  </p:childTnLst>
                                </p:cTn>
                              </p:par>
                              <p:par>
                                <p:cTn id="58" presetID="24" presetClass="entr" presetSubtype="0" fill="hold" grpId="0" nodeType="withEffect">
                                  <p:stCondLst>
                                    <p:cond delay="0"/>
                                  </p:stCondLst>
                                  <p:childTnLst>
                                    <p:set>
                                      <p:cBhvr>
                                        <p:cTn id="59" dur="1" fill="hold">
                                          <p:stCondLst>
                                            <p:cond delay="0"/>
                                          </p:stCondLst>
                                        </p:cTn>
                                        <p:tgtEl>
                                          <p:spTgt spid="35"/>
                                        </p:tgtEl>
                                        <p:attrNameLst>
                                          <p:attrName>style.visibility</p:attrName>
                                        </p:attrNameLst>
                                      </p:cBhvr>
                                      <p:to>
                                        <p:strVal val="visible"/>
                                      </p:to>
                                    </p:set>
                                    <p:anim to="" calcmode="lin" valueType="num">
                                      <p:cBhvr>
                                        <p:cTn id="60" dur="1" fill="hold"/>
                                        <p:tgtEl>
                                          <p:spTgt spid="35"/>
                                        </p:tgtEl>
                                        <p:attrNameLst>
                                          <p:attrName/>
                                        </p:attrNameLst>
                                      </p:cBhvr>
                                    </p:anim>
                                  </p:childTnLst>
                                </p:cTn>
                              </p:par>
                              <p:par>
                                <p:cTn id="61" presetID="24" presetClass="entr" presetSubtype="0" fill="hold" nodeType="withEffect">
                                  <p:stCondLst>
                                    <p:cond delay="0"/>
                                  </p:stCondLst>
                                  <p:childTnLst>
                                    <p:set>
                                      <p:cBhvr>
                                        <p:cTn id="62" dur="1" fill="hold">
                                          <p:stCondLst>
                                            <p:cond delay="0"/>
                                          </p:stCondLst>
                                        </p:cTn>
                                        <p:tgtEl>
                                          <p:spTgt spid="2"/>
                                        </p:tgtEl>
                                        <p:attrNameLst>
                                          <p:attrName>style.visibility</p:attrName>
                                        </p:attrNameLst>
                                      </p:cBhvr>
                                      <p:to>
                                        <p:strVal val="visible"/>
                                      </p:to>
                                    </p:set>
                                    <p:anim to="" calcmode="lin" valueType="num">
                                      <p:cBhvr>
                                        <p:cTn id="63" dur="1" fill="hold"/>
                                        <p:tgtEl>
                                          <p:spTgt spid="2"/>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300" grpId="0" animBg="1"/>
      <p:bldP spid="55301" grpId="0" animBg="1"/>
      <p:bldP spid="55302" grpId="0" animBg="1"/>
      <p:bldP spid="55303" grpId="0" animBg="1"/>
      <p:bldP spid="55304" grpId="0" animBg="1"/>
      <p:bldP spid="55305" grpId="0" animBg="1"/>
      <p:bldP spid="55306" grpId="0" animBg="1"/>
      <p:bldP spid="55308" grpId="0"/>
      <p:bldP spid="55309" grpId="0"/>
      <p:bldP spid="55310" grpId="0"/>
      <p:bldP spid="55311" grpId="0"/>
      <p:bldP spid="55312" grpId="0"/>
      <p:bldP spid="55313" grpId="0"/>
      <p:bldP spid="55314" grpId="0"/>
      <p:bldP spid="55315" grpId="0"/>
      <p:bldP spid="55316" grpId="0"/>
      <p:bldP spid="35" grpId="0" animBg="1"/>
      <p:bldP spid="55318"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9"/>
          <p:cNvGrpSpPr>
            <a:grpSpLocks/>
          </p:cNvGrpSpPr>
          <p:nvPr/>
        </p:nvGrpSpPr>
        <p:grpSpPr bwMode="auto">
          <a:xfrm>
            <a:off x="5224463" y="4278313"/>
            <a:ext cx="3646487" cy="1066800"/>
            <a:chOff x="2294" y="1200"/>
            <a:chExt cx="3112" cy="774"/>
          </a:xfrm>
        </p:grpSpPr>
        <p:sp>
          <p:nvSpPr>
            <p:cNvPr id="30743" name="AutoShape 20"/>
            <p:cNvSpPr>
              <a:spLocks noChangeArrowheads="1"/>
            </p:cNvSpPr>
            <p:nvPr/>
          </p:nvSpPr>
          <p:spPr bwMode="gray">
            <a:xfrm>
              <a:off x="2334" y="1200"/>
              <a:ext cx="3072" cy="774"/>
            </a:xfrm>
            <a:prstGeom prst="roundRect">
              <a:avLst>
                <a:gd name="adj" fmla="val 10889"/>
              </a:avLst>
            </a:prstGeom>
            <a:gradFill rotWithShape="1">
              <a:gsLst>
                <a:gs pos="0">
                  <a:schemeClr val="accent1"/>
                </a:gs>
                <a:gs pos="100000">
                  <a:srgbClr val="D6E2F3"/>
                </a:gs>
              </a:gsLst>
              <a:lin ang="0" scaled="1"/>
            </a:gradFill>
            <a:ln w="38100">
              <a:noFill/>
              <a:round/>
              <a:headEnd/>
              <a:tailEnd/>
            </a:ln>
          </p:spPr>
          <p:txBody>
            <a:bodyPr wrap="none" lIns="96685" tIns="48343" rIns="96685" bIns="48343" anchor="ctr"/>
            <a:lstStyle/>
            <a:p>
              <a:pPr defTabSz="966788"/>
              <a:endParaRPr lang="zh-CN" altLang="zh-CN" sz="2500" b="1">
                <a:latin typeface="华文中宋" pitchFamily="2" charset="-122"/>
                <a:ea typeface="华文中宋" pitchFamily="2" charset="-122"/>
              </a:endParaRPr>
            </a:p>
          </p:txBody>
        </p:sp>
        <p:sp>
          <p:nvSpPr>
            <p:cNvPr id="30744" name="AutoShape 21"/>
            <p:cNvSpPr>
              <a:spLocks noChangeArrowheads="1"/>
            </p:cNvSpPr>
            <p:nvPr/>
          </p:nvSpPr>
          <p:spPr bwMode="gray">
            <a:xfrm>
              <a:off x="2294" y="1473"/>
              <a:ext cx="336" cy="240"/>
            </a:xfrm>
            <a:prstGeom prst="rightArrow">
              <a:avLst>
                <a:gd name="adj1" fmla="val 50000"/>
                <a:gd name="adj2" fmla="val 58333"/>
              </a:avLst>
            </a:prstGeom>
            <a:solidFill>
              <a:schemeClr val="bg1"/>
            </a:solidFill>
            <a:ln w="9525">
              <a:noFill/>
              <a:miter lim="800000"/>
              <a:headEnd/>
              <a:tailEnd/>
            </a:ln>
          </p:spPr>
          <p:txBody>
            <a:bodyPr wrap="none" lIns="96685" tIns="48343" rIns="96685" bIns="48343" anchor="ctr"/>
            <a:lstStyle/>
            <a:p>
              <a:pPr defTabSz="966788"/>
              <a:endParaRPr lang="zh-CN" altLang="zh-CN" sz="2500" b="1">
                <a:latin typeface="华文中宋" pitchFamily="2" charset="-122"/>
                <a:ea typeface="华文中宋" pitchFamily="2" charset="-122"/>
              </a:endParaRPr>
            </a:p>
          </p:txBody>
        </p:sp>
      </p:grpSp>
      <p:grpSp>
        <p:nvGrpSpPr>
          <p:cNvPr id="3" name="Group 31"/>
          <p:cNvGrpSpPr>
            <a:grpSpLocks/>
          </p:cNvGrpSpPr>
          <p:nvPr/>
        </p:nvGrpSpPr>
        <p:grpSpPr bwMode="auto">
          <a:xfrm>
            <a:off x="5243513" y="1970088"/>
            <a:ext cx="3560762" cy="2289175"/>
            <a:chOff x="533" y="677"/>
            <a:chExt cx="1929" cy="1036"/>
          </a:xfrm>
        </p:grpSpPr>
        <p:grpSp>
          <p:nvGrpSpPr>
            <p:cNvPr id="4" name="Group 4"/>
            <p:cNvGrpSpPr>
              <a:grpSpLocks/>
            </p:cNvGrpSpPr>
            <p:nvPr/>
          </p:nvGrpSpPr>
          <p:grpSpPr bwMode="auto">
            <a:xfrm>
              <a:off x="551" y="677"/>
              <a:ext cx="1910" cy="491"/>
              <a:chOff x="2334" y="1200"/>
              <a:chExt cx="3072" cy="774"/>
            </a:xfrm>
          </p:grpSpPr>
          <p:sp>
            <p:nvSpPr>
              <p:cNvPr id="30741" name="AutoShape 5"/>
              <p:cNvSpPr>
                <a:spLocks noChangeArrowheads="1"/>
              </p:cNvSpPr>
              <p:nvPr/>
            </p:nvSpPr>
            <p:spPr bwMode="gray">
              <a:xfrm>
                <a:off x="2334" y="1200"/>
                <a:ext cx="3072" cy="774"/>
              </a:xfrm>
              <a:prstGeom prst="roundRect">
                <a:avLst>
                  <a:gd name="adj" fmla="val 10889"/>
                </a:avLst>
              </a:prstGeom>
              <a:gradFill rotWithShape="1">
                <a:gsLst>
                  <a:gs pos="0">
                    <a:srgbClr val="5E5E76"/>
                  </a:gs>
                  <a:gs pos="100000">
                    <a:srgbClr val="CCCCFF"/>
                  </a:gs>
                </a:gsLst>
                <a:lin ang="0" scaled="1"/>
              </a:gradFill>
              <a:ln w="38100">
                <a:noFill/>
                <a:round/>
                <a:headEnd/>
                <a:tailEnd/>
              </a:ln>
            </p:spPr>
            <p:txBody>
              <a:bodyPr wrap="none" lIns="96685" tIns="48343" rIns="96685" bIns="48343" anchor="ctr"/>
              <a:lstStyle/>
              <a:p>
                <a:pPr defTabSz="966788"/>
                <a:endParaRPr lang="zh-CN" altLang="zh-CN" sz="2500" b="1">
                  <a:latin typeface="华文中宋" pitchFamily="2" charset="-122"/>
                  <a:ea typeface="华文中宋" pitchFamily="2" charset="-122"/>
                </a:endParaRPr>
              </a:p>
            </p:txBody>
          </p:sp>
          <p:sp>
            <p:nvSpPr>
              <p:cNvPr id="30742" name="AutoShape 6"/>
              <p:cNvSpPr>
                <a:spLocks noChangeArrowheads="1"/>
              </p:cNvSpPr>
              <p:nvPr/>
            </p:nvSpPr>
            <p:spPr bwMode="gray">
              <a:xfrm>
                <a:off x="2368" y="1488"/>
                <a:ext cx="336" cy="240"/>
              </a:xfrm>
              <a:prstGeom prst="rightArrow">
                <a:avLst>
                  <a:gd name="adj1" fmla="val 50000"/>
                  <a:gd name="adj2" fmla="val 58333"/>
                </a:avLst>
              </a:prstGeom>
              <a:gradFill rotWithShape="1">
                <a:gsLst>
                  <a:gs pos="0">
                    <a:srgbClr val="5E5E76"/>
                  </a:gs>
                  <a:gs pos="100000">
                    <a:srgbClr val="CCCCFF"/>
                  </a:gs>
                </a:gsLst>
                <a:lin ang="0" scaled="1"/>
              </a:gradFill>
              <a:ln w="9525">
                <a:noFill/>
                <a:miter lim="800000"/>
                <a:headEnd/>
                <a:tailEnd/>
              </a:ln>
            </p:spPr>
            <p:txBody>
              <a:bodyPr wrap="none" lIns="96685" tIns="48343" rIns="96685" bIns="48343" anchor="ctr"/>
              <a:lstStyle/>
              <a:p>
                <a:pPr defTabSz="966788"/>
                <a:endParaRPr lang="zh-CN" altLang="zh-CN" sz="2500" b="1">
                  <a:latin typeface="华文中宋" pitchFamily="2" charset="-122"/>
                  <a:ea typeface="华文中宋" pitchFamily="2" charset="-122"/>
                </a:endParaRPr>
              </a:p>
            </p:txBody>
          </p:sp>
        </p:grpSp>
        <p:grpSp>
          <p:nvGrpSpPr>
            <p:cNvPr id="5" name="Group 7"/>
            <p:cNvGrpSpPr>
              <a:grpSpLocks/>
            </p:cNvGrpSpPr>
            <p:nvPr/>
          </p:nvGrpSpPr>
          <p:grpSpPr bwMode="auto">
            <a:xfrm>
              <a:off x="533" y="1222"/>
              <a:ext cx="1929" cy="491"/>
              <a:chOff x="2304" y="2058"/>
              <a:chExt cx="3102" cy="774"/>
            </a:xfrm>
          </p:grpSpPr>
          <p:sp>
            <p:nvSpPr>
              <p:cNvPr id="30739" name="AutoShape 8"/>
              <p:cNvSpPr>
                <a:spLocks noChangeArrowheads="1"/>
              </p:cNvSpPr>
              <p:nvPr/>
            </p:nvSpPr>
            <p:spPr bwMode="gray">
              <a:xfrm>
                <a:off x="2333" y="2058"/>
                <a:ext cx="3073" cy="774"/>
              </a:xfrm>
              <a:prstGeom prst="roundRect">
                <a:avLst>
                  <a:gd name="adj" fmla="val 10889"/>
                </a:avLst>
              </a:prstGeom>
              <a:gradFill rotWithShape="1">
                <a:gsLst>
                  <a:gs pos="0">
                    <a:schemeClr val="hlink"/>
                  </a:gs>
                  <a:gs pos="100000">
                    <a:srgbClr val="E7EFD9"/>
                  </a:gs>
                </a:gsLst>
                <a:lin ang="0" scaled="1"/>
              </a:gradFill>
              <a:ln w="38100">
                <a:noFill/>
                <a:round/>
                <a:headEnd/>
                <a:tailEnd/>
              </a:ln>
            </p:spPr>
            <p:txBody>
              <a:bodyPr wrap="none" lIns="96685" tIns="48343" rIns="96685" bIns="48343" anchor="ctr"/>
              <a:lstStyle/>
              <a:p>
                <a:pPr defTabSz="966788"/>
                <a:endParaRPr lang="zh-CN" altLang="zh-CN" sz="2500" b="1">
                  <a:latin typeface="华文中宋" pitchFamily="2" charset="-122"/>
                  <a:ea typeface="华文中宋" pitchFamily="2" charset="-122"/>
                </a:endParaRPr>
              </a:p>
            </p:txBody>
          </p:sp>
          <p:sp>
            <p:nvSpPr>
              <p:cNvPr id="30740" name="AutoShape 9"/>
              <p:cNvSpPr>
                <a:spLocks noChangeArrowheads="1"/>
              </p:cNvSpPr>
              <p:nvPr/>
            </p:nvSpPr>
            <p:spPr bwMode="gray">
              <a:xfrm>
                <a:off x="2304" y="2352"/>
                <a:ext cx="336" cy="240"/>
              </a:xfrm>
              <a:prstGeom prst="rightArrow">
                <a:avLst>
                  <a:gd name="adj1" fmla="val 50000"/>
                  <a:gd name="adj2" fmla="val 58333"/>
                </a:avLst>
              </a:prstGeom>
              <a:solidFill>
                <a:schemeClr val="bg1"/>
              </a:solidFill>
              <a:ln w="9525">
                <a:noFill/>
                <a:miter lim="800000"/>
                <a:headEnd/>
                <a:tailEnd/>
              </a:ln>
            </p:spPr>
            <p:txBody>
              <a:bodyPr wrap="none" lIns="96685" tIns="48343" rIns="96685" bIns="48343" anchor="ctr"/>
              <a:lstStyle/>
              <a:p>
                <a:pPr defTabSz="966788"/>
                <a:endParaRPr lang="zh-CN" altLang="zh-CN" sz="2500" b="1">
                  <a:latin typeface="华文中宋" pitchFamily="2" charset="-122"/>
                  <a:ea typeface="华文中宋" pitchFamily="2" charset="-122"/>
                </a:endParaRPr>
              </a:p>
            </p:txBody>
          </p:sp>
        </p:grpSp>
        <p:sp>
          <p:nvSpPr>
            <p:cNvPr id="30737" name="Text Box 13"/>
            <p:cNvSpPr txBox="1">
              <a:spLocks noChangeArrowheads="1"/>
            </p:cNvSpPr>
            <p:nvPr/>
          </p:nvSpPr>
          <p:spPr bwMode="gray">
            <a:xfrm>
              <a:off x="764" y="711"/>
              <a:ext cx="1580" cy="477"/>
            </a:xfrm>
            <a:prstGeom prst="rect">
              <a:avLst/>
            </a:prstGeom>
            <a:noFill/>
            <a:ln w="9525" algn="ctr">
              <a:noFill/>
              <a:miter lim="800000"/>
              <a:headEnd/>
              <a:tailEnd/>
            </a:ln>
          </p:spPr>
          <p:txBody>
            <a:bodyPr lIns="76759" tIns="38379" rIns="76759" bIns="38379">
              <a:spAutoFit/>
            </a:bodyPr>
            <a:lstStyle/>
            <a:p>
              <a:pPr defTabSz="768350" eaLnBrk="0" hangingPunct="0"/>
              <a:r>
                <a:rPr lang="zh-CN" altLang="en-US" sz="1500" b="1" dirty="0">
                  <a:solidFill>
                    <a:srgbClr val="FF0000"/>
                  </a:solidFill>
                  <a:latin typeface="华文中宋" pitchFamily="2" charset="-122"/>
                  <a:ea typeface="华文中宋" pitchFamily="2" charset="-122"/>
                </a:rPr>
                <a:t>品牌提升</a:t>
              </a:r>
              <a:r>
                <a:rPr lang="zh-CN" altLang="en-US" sz="1500" b="1" dirty="0">
                  <a:latin typeface="华文中宋" pitchFamily="2" charset="-122"/>
                  <a:ea typeface="华文中宋" pitchFamily="2" charset="-122"/>
                </a:rPr>
                <a:t>解决方案</a:t>
              </a:r>
            </a:p>
            <a:p>
              <a:pPr defTabSz="768350" eaLnBrk="0" hangingPunct="0">
                <a:lnSpc>
                  <a:spcPct val="120000"/>
                </a:lnSpc>
              </a:pPr>
              <a:endParaRPr lang="zh-CN" altLang="en-US" sz="1300" b="1" dirty="0">
                <a:solidFill>
                  <a:srgbClr val="000000"/>
                </a:solidFill>
                <a:latin typeface="华文中宋" pitchFamily="2" charset="-122"/>
                <a:ea typeface="华文中宋" pitchFamily="2" charset="-122"/>
              </a:endParaRPr>
            </a:p>
            <a:p>
              <a:pPr defTabSz="768350" eaLnBrk="0" hangingPunct="0">
                <a:lnSpc>
                  <a:spcPct val="120000"/>
                </a:lnSpc>
              </a:pPr>
              <a:r>
                <a:rPr lang="zh-CN" altLang="en-US" sz="1400" dirty="0">
                  <a:solidFill>
                    <a:srgbClr val="000000"/>
                  </a:solidFill>
                  <a:latin typeface="华文中宋" pitchFamily="2" charset="-122"/>
                  <a:ea typeface="华文中宋" pitchFamily="2" charset="-122"/>
                </a:rPr>
                <a:t>品牌认知度、品牌认可度、品牌美誉度的提升</a:t>
              </a:r>
              <a:r>
                <a:rPr lang="en-US" altLang="zh-CN" sz="1400" dirty="0">
                  <a:solidFill>
                    <a:srgbClr val="000000"/>
                  </a:solidFill>
                  <a:latin typeface="华文中宋" pitchFamily="2" charset="-122"/>
                  <a:ea typeface="华文中宋" pitchFamily="2" charset="-122"/>
                </a:rPr>
                <a:t>, </a:t>
              </a:r>
              <a:r>
                <a:rPr lang="zh-CN" altLang="en-US" sz="1400" dirty="0">
                  <a:solidFill>
                    <a:srgbClr val="000000"/>
                  </a:solidFill>
                  <a:latin typeface="华文中宋" pitchFamily="2" charset="-122"/>
                  <a:ea typeface="华文中宋" pitchFamily="2" charset="-122"/>
                </a:rPr>
                <a:t>口碑营销及整合传播</a:t>
              </a:r>
            </a:p>
          </p:txBody>
        </p:sp>
        <p:sp>
          <p:nvSpPr>
            <p:cNvPr id="30738" name="Text Box 14"/>
            <p:cNvSpPr txBox="1">
              <a:spLocks noChangeArrowheads="1"/>
            </p:cNvSpPr>
            <p:nvPr/>
          </p:nvSpPr>
          <p:spPr bwMode="gray">
            <a:xfrm>
              <a:off x="764" y="1249"/>
              <a:ext cx="1580" cy="420"/>
            </a:xfrm>
            <a:prstGeom prst="rect">
              <a:avLst/>
            </a:prstGeom>
            <a:noFill/>
            <a:ln w="9525" algn="ctr">
              <a:noFill/>
              <a:miter lim="800000"/>
              <a:headEnd/>
              <a:tailEnd/>
            </a:ln>
          </p:spPr>
          <p:txBody>
            <a:bodyPr lIns="76759" tIns="38379" rIns="76759" bIns="38379">
              <a:spAutoFit/>
            </a:bodyPr>
            <a:lstStyle/>
            <a:p>
              <a:pPr defTabSz="768350" eaLnBrk="0" hangingPunct="0"/>
              <a:r>
                <a:rPr lang="zh-CN" altLang="en-US" sz="1500" b="1">
                  <a:solidFill>
                    <a:srgbClr val="FF0000"/>
                  </a:solidFill>
                  <a:latin typeface="华文中宋" pitchFamily="2" charset="-122"/>
                  <a:ea typeface="华文中宋" pitchFamily="2" charset="-122"/>
                </a:rPr>
                <a:t>产品推广</a:t>
              </a:r>
              <a:r>
                <a:rPr lang="zh-CN" altLang="en-US" sz="1500" b="1">
                  <a:latin typeface="华文中宋" pitchFamily="2" charset="-122"/>
                  <a:ea typeface="华文中宋" pitchFamily="2" charset="-122"/>
                </a:rPr>
                <a:t>解决方案</a:t>
              </a:r>
            </a:p>
            <a:p>
              <a:pPr defTabSz="768350" eaLnBrk="0" hangingPunct="0"/>
              <a:endParaRPr lang="zh-CN" altLang="en-US" sz="1300" b="1">
                <a:solidFill>
                  <a:srgbClr val="000000"/>
                </a:solidFill>
                <a:latin typeface="华文中宋" pitchFamily="2" charset="-122"/>
                <a:ea typeface="华文中宋" pitchFamily="2" charset="-122"/>
              </a:endParaRPr>
            </a:p>
            <a:p>
              <a:pPr defTabSz="768350" eaLnBrk="0" hangingPunct="0"/>
              <a:r>
                <a:rPr lang="zh-CN" altLang="en-US" sz="1400">
                  <a:solidFill>
                    <a:srgbClr val="000000"/>
                  </a:solidFill>
                  <a:latin typeface="华文中宋" pitchFamily="2" charset="-122"/>
                  <a:ea typeface="华文中宋" pitchFamily="2" charset="-122"/>
                </a:rPr>
                <a:t>产品上市、产品促销、产品传播、产品推广的网络整合营销</a:t>
              </a:r>
            </a:p>
          </p:txBody>
        </p:sp>
      </p:grpSp>
      <p:grpSp>
        <p:nvGrpSpPr>
          <p:cNvPr id="6" name="Group 10"/>
          <p:cNvGrpSpPr>
            <a:grpSpLocks/>
          </p:cNvGrpSpPr>
          <p:nvPr/>
        </p:nvGrpSpPr>
        <p:grpSpPr bwMode="auto">
          <a:xfrm>
            <a:off x="5230813" y="5354638"/>
            <a:ext cx="3597275" cy="1069975"/>
            <a:chOff x="2334" y="2880"/>
            <a:chExt cx="3072" cy="774"/>
          </a:xfrm>
        </p:grpSpPr>
        <p:sp>
          <p:nvSpPr>
            <p:cNvPr id="30733" name="AutoShape 11"/>
            <p:cNvSpPr>
              <a:spLocks noChangeArrowheads="1"/>
            </p:cNvSpPr>
            <p:nvPr/>
          </p:nvSpPr>
          <p:spPr bwMode="gray">
            <a:xfrm>
              <a:off x="2334" y="2880"/>
              <a:ext cx="3072" cy="774"/>
            </a:xfrm>
            <a:prstGeom prst="roundRect">
              <a:avLst>
                <a:gd name="adj" fmla="val 10889"/>
              </a:avLst>
            </a:prstGeom>
            <a:gradFill rotWithShape="1">
              <a:gsLst>
                <a:gs pos="0">
                  <a:srgbClr val="5E765E"/>
                </a:gs>
                <a:gs pos="100000">
                  <a:srgbClr val="CCFFCC"/>
                </a:gs>
              </a:gsLst>
              <a:lin ang="0" scaled="1"/>
            </a:gradFill>
            <a:ln w="38100">
              <a:noFill/>
              <a:round/>
              <a:headEnd/>
              <a:tailEnd/>
            </a:ln>
          </p:spPr>
          <p:txBody>
            <a:bodyPr wrap="none" lIns="96685" tIns="48343" rIns="96685" bIns="48343" anchor="ctr"/>
            <a:lstStyle/>
            <a:p>
              <a:pPr defTabSz="966788"/>
              <a:endParaRPr lang="zh-CN" altLang="zh-CN" sz="2500" b="1">
                <a:latin typeface="华文中宋" pitchFamily="2" charset="-122"/>
                <a:ea typeface="华文中宋" pitchFamily="2" charset="-122"/>
              </a:endParaRPr>
            </a:p>
          </p:txBody>
        </p:sp>
        <p:sp>
          <p:nvSpPr>
            <p:cNvPr id="30734" name="AutoShape 12"/>
            <p:cNvSpPr>
              <a:spLocks noChangeArrowheads="1"/>
            </p:cNvSpPr>
            <p:nvPr/>
          </p:nvSpPr>
          <p:spPr bwMode="gray">
            <a:xfrm>
              <a:off x="2340" y="3168"/>
              <a:ext cx="336" cy="240"/>
            </a:xfrm>
            <a:prstGeom prst="rightArrow">
              <a:avLst>
                <a:gd name="adj1" fmla="val 50000"/>
                <a:gd name="adj2" fmla="val 58333"/>
              </a:avLst>
            </a:prstGeom>
            <a:gradFill rotWithShape="1">
              <a:gsLst>
                <a:gs pos="0">
                  <a:srgbClr val="5E765E"/>
                </a:gs>
                <a:gs pos="100000">
                  <a:srgbClr val="CCFFCC"/>
                </a:gs>
              </a:gsLst>
              <a:lin ang="0" scaled="1"/>
            </a:gradFill>
            <a:ln w="9525">
              <a:noFill/>
              <a:miter lim="800000"/>
              <a:headEnd/>
              <a:tailEnd/>
            </a:ln>
          </p:spPr>
          <p:txBody>
            <a:bodyPr wrap="none" lIns="96685" tIns="48343" rIns="96685" bIns="48343" anchor="ctr"/>
            <a:lstStyle/>
            <a:p>
              <a:pPr defTabSz="966788"/>
              <a:endParaRPr lang="zh-CN" altLang="zh-CN" sz="2500" b="1">
                <a:latin typeface="华文中宋" pitchFamily="2" charset="-122"/>
                <a:ea typeface="华文中宋" pitchFamily="2" charset="-122"/>
              </a:endParaRPr>
            </a:p>
          </p:txBody>
        </p:sp>
      </p:grpSp>
      <p:sp>
        <p:nvSpPr>
          <p:cNvPr id="56339" name="Text Box 15"/>
          <p:cNvSpPr txBox="1">
            <a:spLocks noChangeArrowheads="1"/>
          </p:cNvSpPr>
          <p:nvPr/>
        </p:nvSpPr>
        <p:spPr bwMode="gray">
          <a:xfrm>
            <a:off x="5651500" y="4344988"/>
            <a:ext cx="2976563" cy="1054100"/>
          </a:xfrm>
          <a:prstGeom prst="rect">
            <a:avLst/>
          </a:prstGeom>
          <a:noFill/>
          <a:ln w="9525" algn="ctr">
            <a:noFill/>
            <a:miter lim="800000"/>
            <a:headEnd/>
            <a:tailEnd/>
          </a:ln>
        </p:spPr>
        <p:txBody>
          <a:bodyPr lIns="76759" tIns="38379" rIns="76759" bIns="38379">
            <a:spAutoFit/>
          </a:bodyPr>
          <a:lstStyle/>
          <a:p>
            <a:pPr defTabSz="768350" eaLnBrk="0" hangingPunct="0"/>
            <a:r>
              <a:rPr lang="zh-CN" altLang="en-US" sz="1500" b="1">
                <a:solidFill>
                  <a:srgbClr val="FF0000"/>
                </a:solidFill>
                <a:latin typeface="华文中宋" pitchFamily="2" charset="-122"/>
                <a:ea typeface="华文中宋" pitchFamily="2" charset="-122"/>
              </a:rPr>
              <a:t>用户体验和互动</a:t>
            </a:r>
            <a:r>
              <a:rPr lang="zh-CN" altLang="en-US" sz="1500" b="1">
                <a:latin typeface="华文中宋" pitchFamily="2" charset="-122"/>
                <a:ea typeface="华文中宋" pitchFamily="2" charset="-122"/>
              </a:rPr>
              <a:t>解决方案</a:t>
            </a:r>
          </a:p>
          <a:p>
            <a:pPr defTabSz="768350" eaLnBrk="0" hangingPunct="0">
              <a:lnSpc>
                <a:spcPct val="120000"/>
              </a:lnSpc>
            </a:pPr>
            <a:endParaRPr lang="zh-CN" altLang="en-US" sz="1300" b="1">
              <a:solidFill>
                <a:srgbClr val="000000"/>
              </a:solidFill>
              <a:latin typeface="华文中宋" pitchFamily="2" charset="-122"/>
              <a:ea typeface="华文中宋" pitchFamily="2" charset="-122"/>
            </a:endParaRPr>
          </a:p>
          <a:p>
            <a:pPr defTabSz="768350" eaLnBrk="0" hangingPunct="0">
              <a:lnSpc>
                <a:spcPct val="120000"/>
              </a:lnSpc>
            </a:pPr>
            <a:r>
              <a:rPr lang="zh-CN" altLang="en-US" sz="1400">
                <a:solidFill>
                  <a:srgbClr val="000000"/>
                </a:solidFill>
                <a:latin typeface="华文中宋" pitchFamily="2" charset="-122"/>
                <a:ea typeface="华文中宋" pitchFamily="2" charset="-122"/>
              </a:rPr>
              <a:t>用户体验、用户争取、用户挽留、用户粘合的互动营销</a:t>
            </a:r>
          </a:p>
        </p:txBody>
      </p:sp>
      <p:sp>
        <p:nvSpPr>
          <p:cNvPr id="56340" name="Text Box 28"/>
          <p:cNvSpPr txBox="1">
            <a:spLocks noChangeArrowheads="1"/>
          </p:cNvSpPr>
          <p:nvPr/>
        </p:nvSpPr>
        <p:spPr bwMode="gray">
          <a:xfrm>
            <a:off x="5649913" y="5362575"/>
            <a:ext cx="3143250" cy="1054100"/>
          </a:xfrm>
          <a:prstGeom prst="rect">
            <a:avLst/>
          </a:prstGeom>
          <a:noFill/>
          <a:ln w="9525" algn="ctr">
            <a:noFill/>
            <a:miter lim="800000"/>
            <a:headEnd/>
            <a:tailEnd/>
          </a:ln>
        </p:spPr>
        <p:txBody>
          <a:bodyPr lIns="76759" tIns="38379" rIns="76759" bIns="38379">
            <a:spAutoFit/>
          </a:bodyPr>
          <a:lstStyle/>
          <a:p>
            <a:pPr defTabSz="768350" eaLnBrk="0" hangingPunct="0"/>
            <a:r>
              <a:rPr lang="zh-CN" altLang="en-US" sz="1500" b="1">
                <a:solidFill>
                  <a:srgbClr val="FF0000"/>
                </a:solidFill>
                <a:latin typeface="华文中宋" pitchFamily="2" charset="-122"/>
                <a:ea typeface="华文中宋" pitchFamily="2" charset="-122"/>
              </a:rPr>
              <a:t>网誉管理</a:t>
            </a:r>
            <a:r>
              <a:rPr lang="zh-CN" altLang="en-US" sz="1500" b="1">
                <a:latin typeface="华文中宋" pitchFamily="2" charset="-122"/>
                <a:ea typeface="华文中宋" pitchFamily="2" charset="-122"/>
              </a:rPr>
              <a:t>解决方案</a:t>
            </a:r>
          </a:p>
          <a:p>
            <a:pPr defTabSz="768350" eaLnBrk="0" hangingPunct="0">
              <a:lnSpc>
                <a:spcPct val="120000"/>
              </a:lnSpc>
            </a:pPr>
            <a:endParaRPr lang="zh-CN" altLang="en-US" sz="1300" b="1">
              <a:solidFill>
                <a:srgbClr val="000000"/>
              </a:solidFill>
              <a:latin typeface="华文中宋" pitchFamily="2" charset="-122"/>
              <a:ea typeface="华文中宋" pitchFamily="2" charset="-122"/>
            </a:endParaRPr>
          </a:p>
          <a:p>
            <a:pPr defTabSz="768350" eaLnBrk="0" hangingPunct="0">
              <a:lnSpc>
                <a:spcPct val="120000"/>
              </a:lnSpc>
            </a:pPr>
            <a:r>
              <a:rPr lang="zh-CN" altLang="en-US" sz="1400">
                <a:solidFill>
                  <a:srgbClr val="000000"/>
                </a:solidFill>
                <a:latin typeface="华文中宋" pitchFamily="2" charset="-122"/>
                <a:ea typeface="华文中宋" pitchFamily="2" charset="-122"/>
              </a:rPr>
              <a:t>网络舆情监测、网誉分析报告、危机公关预防和处理、媒体沟通和维护</a:t>
            </a:r>
          </a:p>
        </p:txBody>
      </p:sp>
      <p:sp>
        <p:nvSpPr>
          <p:cNvPr id="56341" name="TextBox 21"/>
          <p:cNvSpPr txBox="1">
            <a:spLocks noChangeArrowheads="1"/>
          </p:cNvSpPr>
          <p:nvPr/>
        </p:nvSpPr>
        <p:spPr bwMode="auto">
          <a:xfrm>
            <a:off x="152400" y="1017588"/>
            <a:ext cx="5089525" cy="590073"/>
          </a:xfrm>
          <a:prstGeom prst="rect">
            <a:avLst/>
          </a:prstGeom>
          <a:noFill/>
          <a:ln w="9525">
            <a:noFill/>
            <a:miter lim="800000"/>
            <a:headEnd/>
            <a:tailEnd/>
          </a:ln>
        </p:spPr>
        <p:txBody>
          <a:bodyPr lIns="96685" tIns="48343" rIns="96685" bIns="48343">
            <a:spAutoFit/>
          </a:bodyPr>
          <a:lstStyle/>
          <a:p>
            <a:pPr defTabSz="966788"/>
            <a:r>
              <a:rPr lang="zh-CN" altLang="en-US" sz="3200" b="1" dirty="0" smtClean="0">
                <a:solidFill>
                  <a:srgbClr val="FF0000"/>
                </a:solidFill>
                <a:latin typeface="黑体" pitchFamily="49" charset="-122"/>
                <a:ea typeface="黑体" pitchFamily="49" charset="-122"/>
              </a:rPr>
              <a:t>优度网定制</a:t>
            </a:r>
            <a:r>
              <a:rPr lang="zh-CN" altLang="en-US" sz="3200" b="1" dirty="0">
                <a:solidFill>
                  <a:srgbClr val="FF0000"/>
                </a:solidFill>
                <a:latin typeface="黑体" pitchFamily="49" charset="-122"/>
                <a:ea typeface="黑体" pitchFamily="49" charset="-122"/>
              </a:rPr>
              <a:t>营销</a:t>
            </a:r>
            <a:r>
              <a:rPr lang="en-US" altLang="zh-CN" sz="3200" b="1" dirty="0">
                <a:solidFill>
                  <a:srgbClr val="FF0000"/>
                </a:solidFill>
                <a:latin typeface="黑体" pitchFamily="49" charset="-122"/>
                <a:ea typeface="黑体" pitchFamily="49" charset="-122"/>
              </a:rPr>
              <a:t>-</a:t>
            </a:r>
            <a:r>
              <a:rPr lang="zh-CN" altLang="en-US" sz="3200" b="1" dirty="0">
                <a:solidFill>
                  <a:srgbClr val="FF0000"/>
                </a:solidFill>
                <a:latin typeface="黑体" pitchFamily="49" charset="-122"/>
                <a:ea typeface="黑体" pitchFamily="49" charset="-122"/>
              </a:rPr>
              <a:t>解决方案</a:t>
            </a:r>
          </a:p>
        </p:txBody>
      </p:sp>
      <p:sp>
        <p:nvSpPr>
          <p:cNvPr id="56342" name="Rectangle 4"/>
          <p:cNvSpPr>
            <a:spLocks noChangeArrowheads="1"/>
          </p:cNvSpPr>
          <p:nvPr/>
        </p:nvSpPr>
        <p:spPr bwMode="auto">
          <a:xfrm>
            <a:off x="220663" y="1755775"/>
            <a:ext cx="4789487" cy="765175"/>
          </a:xfrm>
          <a:prstGeom prst="rect">
            <a:avLst/>
          </a:prstGeom>
          <a:noFill/>
          <a:ln w="38100">
            <a:solidFill>
              <a:schemeClr val="accent2"/>
            </a:solidFill>
            <a:miter lim="800000"/>
            <a:headEnd/>
            <a:tailEnd/>
          </a:ln>
        </p:spPr>
        <p:txBody>
          <a:bodyPr wrap="none" lIns="96685" tIns="48343" rIns="96685" bIns="48343" anchor="ctr"/>
          <a:lstStyle/>
          <a:p>
            <a:pPr algn="ctr" defTabSz="966788"/>
            <a:r>
              <a:rPr lang="zh-CN" altLang="en-US" sz="1900">
                <a:solidFill>
                  <a:srgbClr val="0066FF"/>
                </a:solidFill>
                <a:latin typeface="华文中宋" pitchFamily="2" charset="-122"/>
                <a:ea typeface="华文中宋" pitchFamily="2" charset="-122"/>
              </a:rPr>
              <a:t>网络舆论</a:t>
            </a:r>
            <a:r>
              <a:rPr lang="zh-CN" altLang="en-US" sz="1900">
                <a:solidFill>
                  <a:srgbClr val="FF0000"/>
                </a:solidFill>
                <a:latin typeface="华文中宋" pitchFamily="2" charset="-122"/>
                <a:ea typeface="华文中宋" pitchFamily="2" charset="-122"/>
              </a:rPr>
              <a:t>洞察修复</a:t>
            </a:r>
            <a:r>
              <a:rPr lang="zh-CN" altLang="en-US" sz="1900">
                <a:solidFill>
                  <a:srgbClr val="0066FF"/>
                </a:solidFill>
                <a:latin typeface="华文中宋" pitchFamily="2" charset="-122"/>
                <a:ea typeface="华文中宋" pitchFamily="2" charset="-122"/>
              </a:rPr>
              <a:t>体系</a:t>
            </a:r>
          </a:p>
          <a:p>
            <a:pPr algn="ctr" defTabSz="966788"/>
            <a:r>
              <a:rPr lang="en-US" altLang="zh-CN" sz="1900">
                <a:latin typeface="华文中宋" pitchFamily="2" charset="-122"/>
                <a:ea typeface="华文中宋" pitchFamily="2" charset="-122"/>
              </a:rPr>
              <a:t>-Maintenance system</a:t>
            </a:r>
          </a:p>
        </p:txBody>
      </p:sp>
      <p:sp>
        <p:nvSpPr>
          <p:cNvPr id="56343" name="Rectangle 5"/>
          <p:cNvSpPr>
            <a:spLocks noChangeArrowheads="1"/>
          </p:cNvSpPr>
          <p:nvPr/>
        </p:nvSpPr>
        <p:spPr bwMode="auto">
          <a:xfrm>
            <a:off x="220663" y="2808288"/>
            <a:ext cx="4789487" cy="765175"/>
          </a:xfrm>
          <a:prstGeom prst="rect">
            <a:avLst/>
          </a:prstGeom>
          <a:noFill/>
          <a:ln w="38100">
            <a:solidFill>
              <a:schemeClr val="accent2"/>
            </a:solidFill>
            <a:miter lim="800000"/>
            <a:headEnd/>
            <a:tailEnd/>
          </a:ln>
        </p:spPr>
        <p:txBody>
          <a:bodyPr wrap="none" lIns="96685" tIns="48343" rIns="96685" bIns="48343" anchor="ctr"/>
          <a:lstStyle/>
          <a:p>
            <a:pPr algn="ctr" defTabSz="966788"/>
            <a:r>
              <a:rPr lang="zh-CN" altLang="en-US" sz="1900">
                <a:solidFill>
                  <a:srgbClr val="0066FF"/>
                </a:solidFill>
                <a:latin typeface="华文中宋" pitchFamily="2" charset="-122"/>
                <a:ea typeface="华文中宋" pitchFamily="2" charset="-122"/>
              </a:rPr>
              <a:t>网络口碑</a:t>
            </a:r>
            <a:r>
              <a:rPr lang="zh-CN" altLang="en-US" sz="1900">
                <a:solidFill>
                  <a:srgbClr val="FF0000"/>
                </a:solidFill>
                <a:latin typeface="华文中宋" pitchFamily="2" charset="-122"/>
                <a:ea typeface="华文中宋" pitchFamily="2" charset="-122"/>
              </a:rPr>
              <a:t>渗透塑造</a:t>
            </a:r>
            <a:r>
              <a:rPr lang="zh-CN" altLang="en-US" sz="1900">
                <a:solidFill>
                  <a:srgbClr val="0066FF"/>
                </a:solidFill>
                <a:latin typeface="华文中宋" pitchFamily="2" charset="-122"/>
                <a:ea typeface="华文中宋" pitchFamily="2" charset="-122"/>
              </a:rPr>
              <a:t>体系</a:t>
            </a:r>
          </a:p>
          <a:p>
            <a:pPr algn="ctr" defTabSz="966788"/>
            <a:r>
              <a:rPr lang="en-US" altLang="zh-CN" sz="1900">
                <a:latin typeface="华文中宋" pitchFamily="2" charset="-122"/>
                <a:ea typeface="华文中宋" pitchFamily="2" charset="-122"/>
              </a:rPr>
              <a:t>-Permeating and molding system</a:t>
            </a:r>
          </a:p>
        </p:txBody>
      </p:sp>
      <p:sp>
        <p:nvSpPr>
          <p:cNvPr id="56344" name="Rectangle 6"/>
          <p:cNvSpPr>
            <a:spLocks noChangeArrowheads="1"/>
          </p:cNvSpPr>
          <p:nvPr/>
        </p:nvSpPr>
        <p:spPr bwMode="auto">
          <a:xfrm>
            <a:off x="220663" y="3860800"/>
            <a:ext cx="4789487" cy="763588"/>
          </a:xfrm>
          <a:prstGeom prst="rect">
            <a:avLst/>
          </a:prstGeom>
          <a:noFill/>
          <a:ln w="38100">
            <a:solidFill>
              <a:schemeClr val="accent2"/>
            </a:solidFill>
            <a:miter lim="800000"/>
            <a:headEnd/>
            <a:tailEnd/>
          </a:ln>
        </p:spPr>
        <p:txBody>
          <a:bodyPr wrap="none" lIns="96685" tIns="48343" rIns="96685" bIns="48343" anchor="ctr"/>
          <a:lstStyle/>
          <a:p>
            <a:pPr algn="ctr" defTabSz="966788"/>
            <a:r>
              <a:rPr lang="zh-CN" altLang="en-US" sz="1900">
                <a:solidFill>
                  <a:srgbClr val="0066FF"/>
                </a:solidFill>
                <a:latin typeface="华文中宋" pitchFamily="2" charset="-122"/>
                <a:ea typeface="华文中宋" pitchFamily="2" charset="-122"/>
              </a:rPr>
              <a:t>网络平台</a:t>
            </a:r>
            <a:r>
              <a:rPr lang="zh-CN" altLang="en-US" sz="1900">
                <a:solidFill>
                  <a:srgbClr val="FF0000"/>
                </a:solidFill>
                <a:latin typeface="华文中宋" pitchFamily="2" charset="-122"/>
                <a:ea typeface="华文中宋" pitchFamily="2" charset="-122"/>
              </a:rPr>
              <a:t>黏合互动</a:t>
            </a:r>
            <a:r>
              <a:rPr lang="zh-CN" altLang="en-US" sz="1900">
                <a:solidFill>
                  <a:srgbClr val="0066FF"/>
                </a:solidFill>
                <a:latin typeface="华文中宋" pitchFamily="2" charset="-122"/>
                <a:ea typeface="华文中宋" pitchFamily="2" charset="-122"/>
              </a:rPr>
              <a:t>体系</a:t>
            </a:r>
          </a:p>
          <a:p>
            <a:pPr algn="ctr" defTabSz="966788"/>
            <a:r>
              <a:rPr lang="en-US" altLang="zh-CN" sz="1900">
                <a:latin typeface="华文中宋" pitchFamily="2" charset="-122"/>
                <a:ea typeface="华文中宋" pitchFamily="2" charset="-122"/>
              </a:rPr>
              <a:t>-Bonding and interaction system</a:t>
            </a:r>
          </a:p>
        </p:txBody>
      </p:sp>
      <p:sp>
        <p:nvSpPr>
          <p:cNvPr id="56345" name="Rectangle 7"/>
          <p:cNvSpPr>
            <a:spLocks noChangeArrowheads="1"/>
          </p:cNvSpPr>
          <p:nvPr/>
        </p:nvSpPr>
        <p:spPr bwMode="auto">
          <a:xfrm>
            <a:off x="220663" y="4911725"/>
            <a:ext cx="4789487" cy="765175"/>
          </a:xfrm>
          <a:prstGeom prst="rect">
            <a:avLst/>
          </a:prstGeom>
          <a:noFill/>
          <a:ln w="38100">
            <a:solidFill>
              <a:schemeClr val="accent2"/>
            </a:solidFill>
            <a:miter lim="800000"/>
            <a:headEnd/>
            <a:tailEnd/>
          </a:ln>
        </p:spPr>
        <p:txBody>
          <a:bodyPr wrap="none" lIns="96685" tIns="48343" rIns="96685" bIns="48343" anchor="ctr"/>
          <a:lstStyle/>
          <a:p>
            <a:pPr algn="ctr" defTabSz="966788"/>
            <a:r>
              <a:rPr lang="zh-CN" altLang="en-US" sz="1900">
                <a:solidFill>
                  <a:srgbClr val="0066FF"/>
                </a:solidFill>
                <a:latin typeface="华文中宋" pitchFamily="2" charset="-122"/>
                <a:ea typeface="华文中宋" pitchFamily="2" charset="-122"/>
              </a:rPr>
              <a:t>网络社区</a:t>
            </a:r>
            <a:r>
              <a:rPr lang="zh-CN" altLang="en-US" sz="1900">
                <a:solidFill>
                  <a:srgbClr val="FF0000"/>
                </a:solidFill>
                <a:latin typeface="华文中宋" pitchFamily="2" charset="-122"/>
                <a:ea typeface="华文中宋" pitchFamily="2" charset="-122"/>
              </a:rPr>
              <a:t>意见领袖</a:t>
            </a:r>
            <a:r>
              <a:rPr lang="zh-CN" altLang="en-US" sz="1900">
                <a:solidFill>
                  <a:srgbClr val="0066FF"/>
                </a:solidFill>
                <a:latin typeface="华文中宋" pitchFamily="2" charset="-122"/>
                <a:ea typeface="华文中宋" pitchFamily="2" charset="-122"/>
              </a:rPr>
              <a:t>体系</a:t>
            </a:r>
          </a:p>
          <a:p>
            <a:pPr algn="ctr" defTabSz="966788"/>
            <a:r>
              <a:rPr lang="en-US" altLang="zh-CN" sz="1900">
                <a:latin typeface="华文中宋" pitchFamily="2" charset="-122"/>
                <a:ea typeface="华文中宋" pitchFamily="2" charset="-122"/>
              </a:rPr>
              <a:t>-Opinion leader system</a:t>
            </a:r>
          </a:p>
        </p:txBody>
      </p:sp>
      <p:sp>
        <p:nvSpPr>
          <p:cNvPr id="56346" name="Rectangle 7"/>
          <p:cNvSpPr>
            <a:spLocks noChangeArrowheads="1"/>
          </p:cNvSpPr>
          <p:nvPr/>
        </p:nvSpPr>
        <p:spPr bwMode="auto">
          <a:xfrm>
            <a:off x="220663" y="5940425"/>
            <a:ext cx="4789487" cy="765175"/>
          </a:xfrm>
          <a:prstGeom prst="rect">
            <a:avLst/>
          </a:prstGeom>
          <a:noFill/>
          <a:ln w="38100">
            <a:solidFill>
              <a:schemeClr val="accent2"/>
            </a:solidFill>
            <a:miter lim="800000"/>
            <a:headEnd/>
            <a:tailEnd/>
          </a:ln>
        </p:spPr>
        <p:txBody>
          <a:bodyPr wrap="none" lIns="96685" tIns="48343" rIns="96685" bIns="48343" anchor="ctr"/>
          <a:lstStyle/>
          <a:p>
            <a:pPr algn="ctr" defTabSz="966788"/>
            <a:r>
              <a:rPr lang="zh-CN" altLang="en-US" sz="1900">
                <a:solidFill>
                  <a:srgbClr val="0066FF"/>
                </a:solidFill>
                <a:latin typeface="华文中宋" pitchFamily="2" charset="-122"/>
                <a:ea typeface="华文中宋" pitchFamily="2" charset="-122"/>
              </a:rPr>
              <a:t>网络服务</a:t>
            </a:r>
            <a:r>
              <a:rPr lang="zh-CN" altLang="en-US" sz="1900">
                <a:solidFill>
                  <a:srgbClr val="FF0000"/>
                </a:solidFill>
                <a:latin typeface="华文中宋" pitchFamily="2" charset="-122"/>
                <a:ea typeface="华文中宋" pitchFamily="2" charset="-122"/>
              </a:rPr>
              <a:t>质量管理</a:t>
            </a:r>
            <a:r>
              <a:rPr lang="zh-CN" altLang="en-US" sz="1900">
                <a:solidFill>
                  <a:srgbClr val="0066FF"/>
                </a:solidFill>
                <a:latin typeface="华文中宋" pitchFamily="2" charset="-122"/>
                <a:ea typeface="华文中宋" pitchFamily="2" charset="-122"/>
              </a:rPr>
              <a:t>体系</a:t>
            </a:r>
          </a:p>
          <a:p>
            <a:pPr algn="ctr" defTabSz="966788"/>
            <a:r>
              <a:rPr lang="en-US" altLang="zh-CN" sz="1900">
                <a:latin typeface="华文中宋" pitchFamily="2" charset="-122"/>
                <a:ea typeface="华文中宋" pitchFamily="2" charset="-122"/>
              </a:rPr>
              <a:t>-Quality  management system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6341"/>
                                        </p:tgtEl>
                                        <p:attrNameLst>
                                          <p:attrName>style.visibility</p:attrName>
                                        </p:attrNameLst>
                                      </p:cBhvr>
                                      <p:to>
                                        <p:strVal val="visible"/>
                                      </p:to>
                                    </p:set>
                                    <p:animEffect transition="in" filter="fade">
                                      <p:cBhvr>
                                        <p:cTn id="7" dur="2000"/>
                                        <p:tgtEl>
                                          <p:spTgt spid="56341"/>
                                        </p:tgtEl>
                                      </p:cBhvr>
                                    </p:animEffect>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 to="" calcmode="lin" valueType="num">
                                      <p:cBhvr>
                                        <p:cTn id="12" dur="1" fill="hold"/>
                                        <p:tgtEl>
                                          <p:spTgt spid="2"/>
                                        </p:tgtEl>
                                        <p:attrNameLst>
                                          <p:attrName/>
                                        </p:attrNameLst>
                                      </p:cBhvr>
                                    </p:anim>
                                  </p:childTnLst>
                                </p:cTn>
                              </p:par>
                              <p:par>
                                <p:cTn id="13" presetID="24" presetClass="entr" presetSubtype="0" fill="hold" nodeType="withEffect">
                                  <p:stCondLst>
                                    <p:cond delay="0"/>
                                  </p:stCondLst>
                                  <p:childTnLst>
                                    <p:set>
                                      <p:cBhvr>
                                        <p:cTn id="14" dur="1" fill="hold">
                                          <p:stCondLst>
                                            <p:cond delay="0"/>
                                          </p:stCondLst>
                                        </p:cTn>
                                        <p:tgtEl>
                                          <p:spTgt spid="3"/>
                                        </p:tgtEl>
                                        <p:attrNameLst>
                                          <p:attrName>style.visibility</p:attrName>
                                        </p:attrNameLst>
                                      </p:cBhvr>
                                      <p:to>
                                        <p:strVal val="visible"/>
                                      </p:to>
                                    </p:set>
                                    <p:anim to="" calcmode="lin" valueType="num">
                                      <p:cBhvr>
                                        <p:cTn id="15" dur="1" fill="hold"/>
                                        <p:tgtEl>
                                          <p:spTgt spid="3"/>
                                        </p:tgtEl>
                                        <p:attrNameLst>
                                          <p:attrName/>
                                        </p:attrNameLst>
                                      </p:cBhvr>
                                    </p:anim>
                                  </p:childTnLst>
                                </p:cTn>
                              </p:par>
                              <p:par>
                                <p:cTn id="16" presetID="24" presetClass="entr" presetSubtype="0" fill="hold" nodeType="withEffect">
                                  <p:stCondLst>
                                    <p:cond delay="0"/>
                                  </p:stCondLst>
                                  <p:childTnLst>
                                    <p:set>
                                      <p:cBhvr>
                                        <p:cTn id="17" dur="1" fill="hold">
                                          <p:stCondLst>
                                            <p:cond delay="0"/>
                                          </p:stCondLst>
                                        </p:cTn>
                                        <p:tgtEl>
                                          <p:spTgt spid="6"/>
                                        </p:tgtEl>
                                        <p:attrNameLst>
                                          <p:attrName>style.visibility</p:attrName>
                                        </p:attrNameLst>
                                      </p:cBhvr>
                                      <p:to>
                                        <p:strVal val="visible"/>
                                      </p:to>
                                    </p:set>
                                    <p:anim to="" calcmode="lin" valueType="num">
                                      <p:cBhvr>
                                        <p:cTn id="18" dur="1" fill="hold"/>
                                        <p:tgtEl>
                                          <p:spTgt spid="6"/>
                                        </p:tgtEl>
                                        <p:attrNameLst>
                                          <p:attrName/>
                                        </p:attrNameLst>
                                      </p:cBhvr>
                                    </p:anim>
                                  </p:childTnLst>
                                </p:cTn>
                              </p:par>
                              <p:par>
                                <p:cTn id="19" presetID="24" presetClass="entr" presetSubtype="0" fill="hold" grpId="0" nodeType="withEffect">
                                  <p:stCondLst>
                                    <p:cond delay="0"/>
                                  </p:stCondLst>
                                  <p:childTnLst>
                                    <p:set>
                                      <p:cBhvr>
                                        <p:cTn id="20" dur="1" fill="hold">
                                          <p:stCondLst>
                                            <p:cond delay="0"/>
                                          </p:stCondLst>
                                        </p:cTn>
                                        <p:tgtEl>
                                          <p:spTgt spid="56339"/>
                                        </p:tgtEl>
                                        <p:attrNameLst>
                                          <p:attrName>style.visibility</p:attrName>
                                        </p:attrNameLst>
                                      </p:cBhvr>
                                      <p:to>
                                        <p:strVal val="visible"/>
                                      </p:to>
                                    </p:set>
                                    <p:anim to="" calcmode="lin" valueType="num">
                                      <p:cBhvr>
                                        <p:cTn id="21" dur="1" fill="hold"/>
                                        <p:tgtEl>
                                          <p:spTgt spid="56339"/>
                                        </p:tgtEl>
                                        <p:attrNameLst>
                                          <p:attrName/>
                                        </p:attrNameLst>
                                      </p:cBhvr>
                                    </p:anim>
                                  </p:childTnLst>
                                </p:cTn>
                              </p:par>
                              <p:par>
                                <p:cTn id="22" presetID="24" presetClass="entr" presetSubtype="0" fill="hold" grpId="0" nodeType="withEffect">
                                  <p:stCondLst>
                                    <p:cond delay="0"/>
                                  </p:stCondLst>
                                  <p:childTnLst>
                                    <p:set>
                                      <p:cBhvr>
                                        <p:cTn id="23" dur="1" fill="hold">
                                          <p:stCondLst>
                                            <p:cond delay="0"/>
                                          </p:stCondLst>
                                        </p:cTn>
                                        <p:tgtEl>
                                          <p:spTgt spid="56340"/>
                                        </p:tgtEl>
                                        <p:attrNameLst>
                                          <p:attrName>style.visibility</p:attrName>
                                        </p:attrNameLst>
                                      </p:cBhvr>
                                      <p:to>
                                        <p:strVal val="visible"/>
                                      </p:to>
                                    </p:set>
                                    <p:anim to="" calcmode="lin" valueType="num">
                                      <p:cBhvr>
                                        <p:cTn id="24" dur="1" fill="hold"/>
                                        <p:tgtEl>
                                          <p:spTgt spid="56340"/>
                                        </p:tgtEl>
                                        <p:attrNameLst>
                                          <p:attrName/>
                                        </p:attrNameLst>
                                      </p:cBhvr>
                                    </p:anim>
                                  </p:childTnLst>
                                </p:cTn>
                              </p:par>
                              <p:par>
                                <p:cTn id="25" presetID="24" presetClass="entr" presetSubtype="0" fill="hold" grpId="0" nodeType="withEffect">
                                  <p:stCondLst>
                                    <p:cond delay="0"/>
                                  </p:stCondLst>
                                  <p:childTnLst>
                                    <p:set>
                                      <p:cBhvr>
                                        <p:cTn id="26" dur="1" fill="hold">
                                          <p:stCondLst>
                                            <p:cond delay="0"/>
                                          </p:stCondLst>
                                        </p:cTn>
                                        <p:tgtEl>
                                          <p:spTgt spid="56342"/>
                                        </p:tgtEl>
                                        <p:attrNameLst>
                                          <p:attrName>style.visibility</p:attrName>
                                        </p:attrNameLst>
                                      </p:cBhvr>
                                      <p:to>
                                        <p:strVal val="visible"/>
                                      </p:to>
                                    </p:set>
                                    <p:anim to="" calcmode="lin" valueType="num">
                                      <p:cBhvr>
                                        <p:cTn id="27" dur="1" fill="hold"/>
                                        <p:tgtEl>
                                          <p:spTgt spid="56342"/>
                                        </p:tgtEl>
                                        <p:attrNameLst>
                                          <p:attrName/>
                                        </p:attrNameLst>
                                      </p:cBhvr>
                                    </p:anim>
                                  </p:childTnLst>
                                </p:cTn>
                              </p:par>
                              <p:par>
                                <p:cTn id="28" presetID="24" presetClass="entr" presetSubtype="0" fill="hold" grpId="0" nodeType="withEffect">
                                  <p:stCondLst>
                                    <p:cond delay="0"/>
                                  </p:stCondLst>
                                  <p:childTnLst>
                                    <p:set>
                                      <p:cBhvr>
                                        <p:cTn id="29" dur="1" fill="hold">
                                          <p:stCondLst>
                                            <p:cond delay="0"/>
                                          </p:stCondLst>
                                        </p:cTn>
                                        <p:tgtEl>
                                          <p:spTgt spid="56343"/>
                                        </p:tgtEl>
                                        <p:attrNameLst>
                                          <p:attrName>style.visibility</p:attrName>
                                        </p:attrNameLst>
                                      </p:cBhvr>
                                      <p:to>
                                        <p:strVal val="visible"/>
                                      </p:to>
                                    </p:set>
                                    <p:anim to="" calcmode="lin" valueType="num">
                                      <p:cBhvr>
                                        <p:cTn id="30" dur="1" fill="hold"/>
                                        <p:tgtEl>
                                          <p:spTgt spid="56343"/>
                                        </p:tgtEl>
                                        <p:attrNameLst>
                                          <p:attrName/>
                                        </p:attrNameLst>
                                      </p:cBhvr>
                                    </p:anim>
                                  </p:childTnLst>
                                </p:cTn>
                              </p:par>
                              <p:par>
                                <p:cTn id="31" presetID="24" presetClass="entr" presetSubtype="0" fill="hold" grpId="0" nodeType="withEffect">
                                  <p:stCondLst>
                                    <p:cond delay="0"/>
                                  </p:stCondLst>
                                  <p:childTnLst>
                                    <p:set>
                                      <p:cBhvr>
                                        <p:cTn id="32" dur="1" fill="hold">
                                          <p:stCondLst>
                                            <p:cond delay="0"/>
                                          </p:stCondLst>
                                        </p:cTn>
                                        <p:tgtEl>
                                          <p:spTgt spid="56344"/>
                                        </p:tgtEl>
                                        <p:attrNameLst>
                                          <p:attrName>style.visibility</p:attrName>
                                        </p:attrNameLst>
                                      </p:cBhvr>
                                      <p:to>
                                        <p:strVal val="visible"/>
                                      </p:to>
                                    </p:set>
                                    <p:anim to="" calcmode="lin" valueType="num">
                                      <p:cBhvr>
                                        <p:cTn id="33" dur="1" fill="hold"/>
                                        <p:tgtEl>
                                          <p:spTgt spid="56344"/>
                                        </p:tgtEl>
                                        <p:attrNameLst>
                                          <p:attrName/>
                                        </p:attrNameLst>
                                      </p:cBhvr>
                                    </p:anim>
                                  </p:childTnLst>
                                </p:cTn>
                              </p:par>
                              <p:par>
                                <p:cTn id="34" presetID="24" presetClass="entr" presetSubtype="0" fill="hold" grpId="0" nodeType="withEffect">
                                  <p:stCondLst>
                                    <p:cond delay="0"/>
                                  </p:stCondLst>
                                  <p:childTnLst>
                                    <p:set>
                                      <p:cBhvr>
                                        <p:cTn id="35" dur="1" fill="hold">
                                          <p:stCondLst>
                                            <p:cond delay="0"/>
                                          </p:stCondLst>
                                        </p:cTn>
                                        <p:tgtEl>
                                          <p:spTgt spid="56345"/>
                                        </p:tgtEl>
                                        <p:attrNameLst>
                                          <p:attrName>style.visibility</p:attrName>
                                        </p:attrNameLst>
                                      </p:cBhvr>
                                      <p:to>
                                        <p:strVal val="visible"/>
                                      </p:to>
                                    </p:set>
                                    <p:anim to="" calcmode="lin" valueType="num">
                                      <p:cBhvr>
                                        <p:cTn id="36" dur="1" fill="hold"/>
                                        <p:tgtEl>
                                          <p:spTgt spid="56345"/>
                                        </p:tgtEl>
                                        <p:attrNameLst>
                                          <p:attrName/>
                                        </p:attrNameLst>
                                      </p:cBhvr>
                                    </p:anim>
                                  </p:childTnLst>
                                </p:cTn>
                              </p:par>
                              <p:par>
                                <p:cTn id="37" presetID="24" presetClass="entr" presetSubtype="0" fill="hold" grpId="0" nodeType="withEffect">
                                  <p:stCondLst>
                                    <p:cond delay="0"/>
                                  </p:stCondLst>
                                  <p:childTnLst>
                                    <p:set>
                                      <p:cBhvr>
                                        <p:cTn id="38" dur="1" fill="hold">
                                          <p:stCondLst>
                                            <p:cond delay="0"/>
                                          </p:stCondLst>
                                        </p:cTn>
                                        <p:tgtEl>
                                          <p:spTgt spid="56346"/>
                                        </p:tgtEl>
                                        <p:attrNameLst>
                                          <p:attrName>style.visibility</p:attrName>
                                        </p:attrNameLst>
                                      </p:cBhvr>
                                      <p:to>
                                        <p:strVal val="visible"/>
                                      </p:to>
                                    </p:set>
                                    <p:anim to="" calcmode="lin" valueType="num">
                                      <p:cBhvr>
                                        <p:cTn id="39" dur="1" fill="hold"/>
                                        <p:tgtEl>
                                          <p:spTgt spid="56346"/>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39" grpId="0"/>
      <p:bldP spid="56340" grpId="0"/>
      <p:bldP spid="56341" grpId="0"/>
      <p:bldP spid="56342" grpId="0" animBg="1"/>
      <p:bldP spid="56343" grpId="0" animBg="1"/>
      <p:bldP spid="56344" grpId="0" animBg="1"/>
      <p:bldP spid="56345" grpId="0" animBg="1"/>
      <p:bldP spid="56346"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虚尾箭头 1"/>
          <p:cNvPicPr>
            <a:picLocks noChangeArrowheads="1"/>
          </p:cNvPicPr>
          <p:nvPr/>
        </p:nvPicPr>
        <p:blipFill>
          <a:blip r:embed="rId2"/>
          <a:srcRect/>
          <a:stretch>
            <a:fillRect/>
          </a:stretch>
        </p:blipFill>
        <p:spPr bwMode="auto">
          <a:xfrm rot="-782703">
            <a:off x="1697038" y="606425"/>
            <a:ext cx="5389562" cy="4498975"/>
          </a:xfrm>
          <a:prstGeom prst="rect">
            <a:avLst/>
          </a:prstGeom>
          <a:noFill/>
          <a:ln w="9525">
            <a:noFill/>
            <a:miter lim="800000"/>
            <a:headEnd/>
            <a:tailEnd/>
          </a:ln>
        </p:spPr>
      </p:pic>
      <p:sp>
        <p:nvSpPr>
          <p:cNvPr id="57348" name="TextBox 2"/>
          <p:cNvSpPr txBox="1">
            <a:spLocks noChangeArrowheads="1"/>
          </p:cNvSpPr>
          <p:nvPr/>
        </p:nvSpPr>
        <p:spPr bwMode="auto">
          <a:xfrm rot="-1143900">
            <a:off x="2494250" y="1899742"/>
            <a:ext cx="4339650" cy="923330"/>
          </a:xfrm>
          <a:prstGeom prst="rect">
            <a:avLst/>
          </a:prstGeom>
          <a:noFill/>
          <a:ln w="9525">
            <a:noFill/>
            <a:miter lim="800000"/>
            <a:headEnd/>
            <a:tailEnd/>
          </a:ln>
        </p:spPr>
        <p:txBody>
          <a:bodyPr wrap="none">
            <a:spAutoFit/>
          </a:bodyPr>
          <a:lstStyle/>
          <a:p>
            <a:pPr>
              <a:lnSpc>
                <a:spcPct val="150000"/>
              </a:lnSpc>
            </a:pPr>
            <a:r>
              <a:rPr lang="zh-CN" altLang="en-US" sz="3600" dirty="0" smtClean="0">
                <a:solidFill>
                  <a:schemeClr val="bg1"/>
                </a:solidFill>
                <a:latin typeface="黑体" pitchFamily="49" charset="-122"/>
                <a:ea typeface="黑体" pitchFamily="49" charset="-122"/>
              </a:rPr>
              <a:t>优度网</a:t>
            </a:r>
            <a:r>
              <a:rPr lang="zh-CN" altLang="en-US" sz="3600" dirty="0" smtClean="0">
                <a:solidFill>
                  <a:schemeClr val="bg1"/>
                </a:solidFill>
                <a:latin typeface="黑体" pitchFamily="49" charset="-122"/>
                <a:ea typeface="黑体" pitchFamily="49" charset="-122"/>
              </a:rPr>
              <a:t>整合</a:t>
            </a:r>
            <a:r>
              <a:rPr lang="zh-CN" altLang="en-US" sz="3600" dirty="0">
                <a:solidFill>
                  <a:schemeClr val="bg1"/>
                </a:solidFill>
                <a:latin typeface="黑体" pitchFamily="49" charset="-122"/>
                <a:ea typeface="黑体" pitchFamily="49" charset="-122"/>
              </a:rPr>
              <a:t>营销新论</a:t>
            </a:r>
          </a:p>
        </p:txBody>
      </p:sp>
      <p:sp>
        <p:nvSpPr>
          <p:cNvPr id="31748" name="TextBox 3"/>
          <p:cNvSpPr txBox="1">
            <a:spLocks noChangeArrowheads="1"/>
          </p:cNvSpPr>
          <p:nvPr/>
        </p:nvSpPr>
        <p:spPr bwMode="auto">
          <a:xfrm>
            <a:off x="-228600" y="4251325"/>
            <a:ext cx="9144000" cy="1477328"/>
          </a:xfrm>
          <a:prstGeom prst="rect">
            <a:avLst/>
          </a:prstGeom>
          <a:noFill/>
          <a:ln w="9525">
            <a:noFill/>
            <a:miter lim="800000"/>
            <a:headEnd/>
            <a:tailEnd/>
          </a:ln>
        </p:spPr>
        <p:txBody>
          <a:bodyPr>
            <a:spAutoFit/>
          </a:bodyPr>
          <a:lstStyle/>
          <a:p>
            <a:pPr algn="r">
              <a:lnSpc>
                <a:spcPct val="150000"/>
              </a:lnSpc>
            </a:pPr>
            <a:r>
              <a:rPr lang="en-US" altLang="zh-CN" sz="6000" dirty="0">
                <a:latin typeface="黑体" pitchFamily="49" charset="-122"/>
                <a:ea typeface="黑体" pitchFamily="49" charset="-122"/>
              </a:rPr>
              <a:t>《</a:t>
            </a:r>
            <a:r>
              <a:rPr lang="en-US" altLang="zh-CN" sz="6000" b="1" dirty="0" smtClean="0">
                <a:latin typeface="Arial Unicode MS" pitchFamily="34" charset="-122"/>
                <a:ea typeface="Arial Unicode MS" pitchFamily="34" charset="-122"/>
                <a:cs typeface="Arial Unicode MS" pitchFamily="34" charset="-122"/>
              </a:rPr>
              <a:t>ROOTS</a:t>
            </a:r>
            <a:r>
              <a:rPr lang="zh-CN" altLang="en-US" sz="6000" dirty="0" smtClean="0">
                <a:latin typeface="黑体" pitchFamily="49" charset="-122"/>
                <a:ea typeface="黑体" pitchFamily="49" charset="-122"/>
              </a:rPr>
              <a:t>整</a:t>
            </a:r>
            <a:r>
              <a:rPr lang="zh-CN" altLang="en-US" sz="6000" dirty="0">
                <a:latin typeface="黑体" pitchFamily="49" charset="-122"/>
                <a:ea typeface="黑体" pitchFamily="49" charset="-122"/>
              </a:rPr>
              <a:t>合营销系统</a:t>
            </a:r>
            <a:r>
              <a:rPr lang="en-US" altLang="zh-CN" sz="6000" dirty="0">
                <a:latin typeface="黑体" pitchFamily="49" charset="-122"/>
                <a:ea typeface="黑体" pitchFamily="49" charset="-122"/>
              </a:rPr>
              <a:t>》</a:t>
            </a:r>
            <a:endParaRPr lang="zh-CN" altLang="en-US" sz="6000" dirty="0">
              <a:latin typeface="黑体" pitchFamily="49" charset="-122"/>
              <a:ea typeface="黑体" pitchFamily="49" charset="-122"/>
            </a:endParaRPr>
          </a:p>
        </p:txBody>
      </p:sp>
      <p:sp>
        <p:nvSpPr>
          <p:cNvPr id="5" name="TextBox 4"/>
          <p:cNvSpPr txBox="1"/>
          <p:nvPr/>
        </p:nvSpPr>
        <p:spPr>
          <a:xfrm>
            <a:off x="1357290" y="5572140"/>
            <a:ext cx="2214578" cy="400110"/>
          </a:xfrm>
          <a:prstGeom prst="rect">
            <a:avLst/>
          </a:prstGeom>
          <a:noFill/>
        </p:spPr>
        <p:txBody>
          <a:bodyPr wrap="square" rtlCol="0">
            <a:spAutoFit/>
          </a:bodyPr>
          <a:lstStyle/>
          <a:p>
            <a:r>
              <a:rPr lang="zh-CN" altLang="en-US" sz="2000" b="1" dirty="0" smtClean="0">
                <a:latin typeface="黑体" pitchFamily="49" charset="-122"/>
                <a:ea typeface="黑体" pitchFamily="49" charset="-122"/>
              </a:rPr>
              <a:t>“根整合”</a:t>
            </a:r>
            <a:endParaRPr lang="zh-CN" altLang="en-US" sz="2000" b="1" dirty="0">
              <a:latin typeface="黑体" pitchFamily="49" charset="-122"/>
              <a:ea typeface="黑体"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7348"/>
                                        </p:tgtEl>
                                        <p:attrNameLst>
                                          <p:attrName>style.visibility</p:attrName>
                                        </p:attrNameLst>
                                      </p:cBhvr>
                                      <p:to>
                                        <p:strVal val="visible"/>
                                      </p:to>
                                    </p:set>
                                    <p:animEffect transition="in" filter="dissolve">
                                      <p:cBhvr>
                                        <p:cTn id="7" dur="500"/>
                                        <p:tgtEl>
                                          <p:spTgt spid="57348"/>
                                        </p:tgtEl>
                                      </p:cBhvr>
                                    </p:animEffect>
                                  </p:childTnLst>
                                </p:cTn>
                              </p:par>
                              <p:par>
                                <p:cTn id="8" presetID="9" presetClass="entr" presetSubtype="0"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dissolve">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8"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6"/>
          <p:cNvSpPr>
            <a:spLocks noChangeArrowheads="1"/>
          </p:cNvSpPr>
          <p:nvPr/>
        </p:nvSpPr>
        <p:spPr bwMode="auto">
          <a:xfrm>
            <a:off x="0" y="0"/>
            <a:ext cx="9144000" cy="6858000"/>
          </a:xfrm>
          <a:prstGeom prst="rect">
            <a:avLst/>
          </a:prstGeom>
          <a:solidFill>
            <a:schemeClr val="tx1"/>
          </a:solidFill>
          <a:ln w="9525">
            <a:solidFill>
              <a:schemeClr val="tx1"/>
            </a:solidFill>
            <a:miter lim="800000"/>
            <a:headEnd/>
            <a:tailEnd/>
          </a:ln>
        </p:spPr>
        <p:txBody>
          <a:bodyPr wrap="none" anchor="ctr"/>
          <a:lstStyle/>
          <a:p>
            <a:endParaRPr lang="zh-CN" altLang="en-US"/>
          </a:p>
        </p:txBody>
      </p:sp>
      <p:pic>
        <p:nvPicPr>
          <p:cNvPr id="32771" name="Picture 2"/>
          <p:cNvPicPr>
            <a:picLocks noChangeAspect="1" noChangeArrowheads="1"/>
          </p:cNvPicPr>
          <p:nvPr/>
        </p:nvPicPr>
        <p:blipFill>
          <a:blip r:embed="rId2"/>
          <a:srcRect/>
          <a:stretch>
            <a:fillRect/>
          </a:stretch>
        </p:blipFill>
        <p:spPr bwMode="auto">
          <a:xfrm>
            <a:off x="1143000" y="71438"/>
            <a:ext cx="7275513" cy="6715125"/>
          </a:xfrm>
          <a:prstGeom prst="rect">
            <a:avLst/>
          </a:prstGeom>
          <a:noFill/>
          <a:ln w="9525" algn="ctr">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7" name="AutoShape 13"/>
          <p:cNvSpPr>
            <a:spLocks noChangeArrowheads="1"/>
          </p:cNvSpPr>
          <p:nvPr/>
        </p:nvSpPr>
        <p:spPr bwMode="auto">
          <a:xfrm>
            <a:off x="533400" y="3505200"/>
            <a:ext cx="8382000" cy="1295400"/>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a:effectLst>
            <a:outerShdw dist="152928" dir="7898012" algn="ctr" rotWithShape="0">
              <a:schemeClr val="bg2"/>
            </a:outerShdw>
          </a:effectLst>
        </p:spPr>
        <p:txBody>
          <a:bodyPr wrap="none" anchor="ctr"/>
          <a:lstStyle/>
          <a:p>
            <a:pPr>
              <a:defRPr/>
            </a:pPr>
            <a:endParaRPr lang="zh-CN" altLang="en-US"/>
          </a:p>
        </p:txBody>
      </p:sp>
      <p:sp>
        <p:nvSpPr>
          <p:cNvPr id="6154" name="Text Box 5"/>
          <p:cNvSpPr txBox="1">
            <a:spLocks noChangeArrowheads="1"/>
          </p:cNvSpPr>
          <p:nvPr/>
        </p:nvSpPr>
        <p:spPr bwMode="auto">
          <a:xfrm>
            <a:off x="685800" y="3733800"/>
            <a:ext cx="8305800" cy="733425"/>
          </a:xfrm>
          <a:prstGeom prst="rect">
            <a:avLst/>
          </a:prstGeom>
          <a:noFill/>
          <a:ln w="9525" algn="ctr">
            <a:noFill/>
            <a:miter lim="800000"/>
            <a:headEnd/>
            <a:tailEnd/>
          </a:ln>
        </p:spPr>
        <p:txBody>
          <a:bodyPr lIns="91428" tIns="45714" rIns="91428" bIns="45714">
            <a:spAutoFit/>
          </a:bodyPr>
          <a:lstStyle/>
          <a:p>
            <a:pPr algn="ctr" defTabSz="946150">
              <a:lnSpc>
                <a:spcPct val="150000"/>
              </a:lnSpc>
              <a:spcBef>
                <a:spcPct val="50000"/>
              </a:spcBef>
            </a:pPr>
            <a:r>
              <a:rPr lang="en-US" altLang="zh-CN" sz="2800" b="1">
                <a:solidFill>
                  <a:srgbClr val="FF0000"/>
                </a:solidFill>
                <a:latin typeface="华文楷体" pitchFamily="2" charset="-122"/>
                <a:ea typeface="华文楷体" pitchFamily="2" charset="-122"/>
              </a:rPr>
              <a:t>Web1.0——Wbe2.0——Wbe3.0</a:t>
            </a:r>
            <a:r>
              <a:rPr lang="zh-CN" altLang="en-US" sz="2800" b="1">
                <a:solidFill>
                  <a:srgbClr val="FF0000"/>
                </a:solidFill>
                <a:latin typeface="华文楷体" pitchFamily="2" charset="-122"/>
                <a:ea typeface="华文楷体" pitchFamily="2" charset="-122"/>
              </a:rPr>
              <a:t>（</a:t>
            </a:r>
            <a:r>
              <a:rPr lang="en-US" altLang="zh-CN" sz="2800" b="1">
                <a:solidFill>
                  <a:srgbClr val="FF0000"/>
                </a:solidFill>
                <a:latin typeface="华文楷体" pitchFamily="2" charset="-122"/>
                <a:ea typeface="华文楷体" pitchFamily="2" charset="-122"/>
              </a:rPr>
              <a:t>3G</a:t>
            </a:r>
            <a:r>
              <a:rPr lang="zh-CN" altLang="en-US" sz="2800" b="1">
                <a:solidFill>
                  <a:srgbClr val="FF0000"/>
                </a:solidFill>
                <a:latin typeface="华文楷体" pitchFamily="2" charset="-122"/>
                <a:ea typeface="华文楷体" pitchFamily="2" charset="-122"/>
              </a:rPr>
              <a:t>时代）</a:t>
            </a:r>
            <a:endParaRPr lang="zh-CN" altLang="en-US" sz="2800" b="1">
              <a:latin typeface="华文楷体" pitchFamily="2" charset="-122"/>
              <a:ea typeface="华文楷体" pitchFamily="2" charset="-122"/>
            </a:endParaRPr>
          </a:p>
        </p:txBody>
      </p:sp>
      <p:sp>
        <p:nvSpPr>
          <p:cNvPr id="9220" name="矩形 2"/>
          <p:cNvSpPr>
            <a:spLocks noChangeArrowheads="1"/>
          </p:cNvSpPr>
          <p:nvPr/>
        </p:nvSpPr>
        <p:spPr bwMode="auto">
          <a:xfrm>
            <a:off x="3227388" y="1584325"/>
            <a:ext cx="2792412" cy="1006475"/>
          </a:xfrm>
          <a:prstGeom prst="rect">
            <a:avLst/>
          </a:prstGeom>
          <a:noFill/>
          <a:ln w="9525">
            <a:noFill/>
            <a:miter lim="800000"/>
            <a:headEnd/>
            <a:tailEnd/>
          </a:ln>
        </p:spPr>
        <p:txBody>
          <a:bodyPr>
            <a:spAutoFit/>
          </a:bodyPr>
          <a:lstStyle/>
          <a:p>
            <a:pPr defTabSz="946150">
              <a:lnSpc>
                <a:spcPct val="150000"/>
              </a:lnSpc>
            </a:pPr>
            <a:r>
              <a:rPr lang="zh-CN" altLang="en-US" sz="4000" b="1">
                <a:latin typeface="黑体" pitchFamily="49" charset="-122"/>
                <a:ea typeface="黑体" pitchFamily="49" charset="-122"/>
              </a:rPr>
              <a:t>何谓新媒体</a:t>
            </a:r>
            <a:r>
              <a:rPr lang="zh-CN" altLang="en-US" sz="3600" b="1">
                <a:latin typeface="黑体" pitchFamily="49" charset="-122"/>
                <a:ea typeface="黑体" pitchFamily="49" charset="-122"/>
              </a:rPr>
              <a:t>   </a:t>
            </a:r>
          </a:p>
        </p:txBody>
      </p:sp>
      <p:sp>
        <p:nvSpPr>
          <p:cNvPr id="6158" name="Rectangle 14"/>
          <p:cNvSpPr>
            <a:spLocks noChangeArrowheads="1"/>
          </p:cNvSpPr>
          <p:nvPr/>
        </p:nvSpPr>
        <p:spPr bwMode="auto">
          <a:xfrm>
            <a:off x="914400" y="4967288"/>
            <a:ext cx="7296150" cy="519112"/>
          </a:xfrm>
          <a:prstGeom prst="rect">
            <a:avLst/>
          </a:prstGeom>
          <a:noFill/>
          <a:ln w="9525">
            <a:noFill/>
            <a:miter lim="800000"/>
            <a:headEnd/>
            <a:tailEnd/>
          </a:ln>
        </p:spPr>
        <p:txBody>
          <a:bodyPr wrap="none">
            <a:spAutoFit/>
          </a:bodyPr>
          <a:lstStyle/>
          <a:p>
            <a:r>
              <a:rPr lang="zh-CN" altLang="en-US" sz="2800" b="1">
                <a:latin typeface="华文楷体" pitchFamily="2" charset="-122"/>
                <a:ea typeface="华文楷体" pitchFamily="2" charset="-122"/>
              </a:rPr>
              <a:t>媒体随数字化信息与科技的发展不断衍生演变</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6" presetClass="emph" presetSubtype="0" fill="hold" grpId="0" nodeType="clickEffect">
                                  <p:stCondLst>
                                    <p:cond delay="0"/>
                                  </p:stCondLst>
                                  <p:iterate type="lt">
                                    <p:tmPct val="10000"/>
                                  </p:iterate>
                                  <p:childTnLst>
                                    <p:animScale>
                                      <p:cBhvr>
                                        <p:cTn id="6" dur="250" autoRev="1" fill="hold">
                                          <p:stCondLst>
                                            <p:cond delay="0"/>
                                          </p:stCondLst>
                                        </p:cTn>
                                        <p:tgtEl>
                                          <p:spTgt spid="6154"/>
                                        </p:tgtEl>
                                      </p:cBhvr>
                                      <p:to x="80000" y="100000"/>
                                    </p:animScale>
                                    <p:anim by="(#ppt_w*0.10)" calcmode="lin" valueType="num">
                                      <p:cBhvr>
                                        <p:cTn id="7" dur="250" autoRev="1" fill="hold">
                                          <p:stCondLst>
                                            <p:cond delay="0"/>
                                          </p:stCondLst>
                                        </p:cTn>
                                        <p:tgtEl>
                                          <p:spTgt spid="6154"/>
                                        </p:tgtEl>
                                        <p:attrNameLst>
                                          <p:attrName>ppt_x</p:attrName>
                                        </p:attrNameLst>
                                      </p:cBhvr>
                                    </p:anim>
                                    <p:anim by="(-#ppt_w*0.10)" calcmode="lin" valueType="num">
                                      <p:cBhvr>
                                        <p:cTn id="8" dur="250" autoRev="1" fill="hold">
                                          <p:stCondLst>
                                            <p:cond delay="0"/>
                                          </p:stCondLst>
                                        </p:cTn>
                                        <p:tgtEl>
                                          <p:spTgt spid="6154"/>
                                        </p:tgtEl>
                                        <p:attrNameLst>
                                          <p:attrName>ppt_y</p:attrName>
                                        </p:attrNameLst>
                                      </p:cBhvr>
                                    </p:anim>
                                    <p:animRot by="-480000">
                                      <p:cBhvr>
                                        <p:cTn id="9" dur="250" autoRev="1" fill="hold">
                                          <p:stCondLst>
                                            <p:cond delay="0"/>
                                          </p:stCondLst>
                                        </p:cTn>
                                        <p:tgtEl>
                                          <p:spTgt spid="6154"/>
                                        </p:tgtEl>
                                        <p:attrNameLst>
                                          <p:attrName>r</p:attrName>
                                        </p:attrNameLst>
                                      </p:cBhvr>
                                    </p:animRot>
                                  </p:childTnLst>
                                </p:cTn>
                              </p:par>
                            </p:childTnLst>
                          </p:cTn>
                        </p:par>
                        <p:par>
                          <p:cTn id="10" fill="hold">
                            <p:stCondLst>
                              <p:cond delay="1850"/>
                            </p:stCondLst>
                            <p:childTnLst>
                              <p:par>
                                <p:cTn id="11" presetID="2" presetClass="entr" presetSubtype="8" fill="hold" grpId="0" nodeType="afterEffect">
                                  <p:stCondLst>
                                    <p:cond delay="0"/>
                                  </p:stCondLst>
                                  <p:childTnLst>
                                    <p:set>
                                      <p:cBhvr>
                                        <p:cTn id="12" dur="1" fill="hold">
                                          <p:stCondLst>
                                            <p:cond delay="0"/>
                                          </p:stCondLst>
                                        </p:cTn>
                                        <p:tgtEl>
                                          <p:spTgt spid="6157"/>
                                        </p:tgtEl>
                                        <p:attrNameLst>
                                          <p:attrName>style.visibility</p:attrName>
                                        </p:attrNameLst>
                                      </p:cBhvr>
                                      <p:to>
                                        <p:strVal val="visible"/>
                                      </p:to>
                                    </p:set>
                                    <p:anim calcmode="lin" valueType="num">
                                      <p:cBhvr additive="base">
                                        <p:cTn id="13" dur="1000" fill="hold"/>
                                        <p:tgtEl>
                                          <p:spTgt spid="6157"/>
                                        </p:tgtEl>
                                        <p:attrNameLst>
                                          <p:attrName>ppt_x</p:attrName>
                                        </p:attrNameLst>
                                      </p:cBhvr>
                                      <p:tavLst>
                                        <p:tav tm="0">
                                          <p:val>
                                            <p:strVal val="0-#ppt_w/2"/>
                                          </p:val>
                                        </p:tav>
                                        <p:tav tm="100000">
                                          <p:val>
                                            <p:strVal val="#ppt_x"/>
                                          </p:val>
                                        </p:tav>
                                      </p:tavLst>
                                    </p:anim>
                                    <p:anim calcmode="lin" valueType="num">
                                      <p:cBhvr additive="base">
                                        <p:cTn id="14" dur="1000" fill="hold"/>
                                        <p:tgtEl>
                                          <p:spTgt spid="6157"/>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5" presetClass="entr" presetSubtype="10" fill="hold" grpId="0" nodeType="clickEffect">
                                  <p:stCondLst>
                                    <p:cond delay="0"/>
                                  </p:stCondLst>
                                  <p:childTnLst>
                                    <p:set>
                                      <p:cBhvr>
                                        <p:cTn id="18" dur="1" fill="hold">
                                          <p:stCondLst>
                                            <p:cond delay="0"/>
                                          </p:stCondLst>
                                        </p:cTn>
                                        <p:tgtEl>
                                          <p:spTgt spid="6158"/>
                                        </p:tgtEl>
                                        <p:attrNameLst>
                                          <p:attrName>style.visibility</p:attrName>
                                        </p:attrNameLst>
                                      </p:cBhvr>
                                      <p:to>
                                        <p:strVal val="visible"/>
                                      </p:to>
                                    </p:set>
                                    <p:animEffect transition="in" filter="checkerboard(across)">
                                      <p:cBhvr>
                                        <p:cTn id="19" dur="1000"/>
                                        <p:tgtEl>
                                          <p:spTgt spid="61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7" grpId="0" animBg="1"/>
      <p:bldP spid="6154" grpId="0"/>
      <p:bldP spid="6158"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50" name="Object 4"/>
          <p:cNvGraphicFramePr>
            <a:graphicFrameLocks noChangeAspect="1"/>
          </p:cNvGraphicFramePr>
          <p:nvPr/>
        </p:nvGraphicFramePr>
        <p:xfrm>
          <a:off x="2286000" y="3336925"/>
          <a:ext cx="5349875" cy="2911475"/>
        </p:xfrm>
        <a:graphic>
          <a:graphicData uri="http://schemas.openxmlformats.org/presentationml/2006/ole">
            <p:oleObj spid="_x0000_s2050" name="Clip" r:id="rId3" imgW="5349600" imgH="2911320" progId="">
              <p:embed/>
            </p:oleObj>
          </a:graphicData>
        </a:graphic>
      </p:graphicFrame>
      <p:sp>
        <p:nvSpPr>
          <p:cNvPr id="2051" name="WordArt 5"/>
          <p:cNvSpPr>
            <a:spLocks noChangeArrowheads="1" noChangeShapeType="1" noTextEdit="1"/>
          </p:cNvSpPr>
          <p:nvPr/>
        </p:nvSpPr>
        <p:spPr bwMode="auto">
          <a:xfrm>
            <a:off x="2286000" y="990600"/>
            <a:ext cx="5943600" cy="2667000"/>
          </a:xfrm>
          <a:prstGeom prst="rect">
            <a:avLst/>
          </a:prstGeom>
        </p:spPr>
        <p:txBody>
          <a:bodyPr wrap="none" fromWordArt="1">
            <a:prstTxWarp prst="textDeflateBottom">
              <a:avLst>
                <a:gd name="adj" fmla="val 76472"/>
              </a:avLst>
            </a:prstTxWarp>
            <a:scene3d>
              <a:camera prst="legacyPerspectiveFront">
                <a:rot lat="19799996" lon="19439995" rev="0"/>
              </a:camera>
              <a:lightRig rig="legacyNormal2" dir="t"/>
            </a:scene3d>
            <a:sp3d extrusionH="354000" prstMaterial="legacyMatte">
              <a:extrusionClr>
                <a:srgbClr val="939676"/>
              </a:extrusionClr>
            </a:sp3d>
          </a:bodyPr>
          <a:lstStyle/>
          <a:p>
            <a:pPr algn="ctr"/>
            <a:r>
              <a:rPr lang="en-US" altLang="zh-CN" sz="3600" b="1" kern="10">
                <a:ln w="9525">
                  <a:round/>
                  <a:headEnd/>
                  <a:tailEnd/>
                </a:ln>
                <a:gradFill rotWithShape="1">
                  <a:gsLst>
                    <a:gs pos="0">
                      <a:srgbClr val="707070"/>
                    </a:gs>
                    <a:gs pos="50000">
                      <a:srgbClr val="FFFFFF"/>
                    </a:gs>
                    <a:gs pos="100000">
                      <a:srgbClr val="707070"/>
                    </a:gs>
                  </a:gsLst>
                  <a:lin ang="2700000" scaled="1"/>
                </a:gradFill>
                <a:latin typeface="宋体"/>
                <a:ea typeface="宋体"/>
              </a:rPr>
              <a:t>Thanks</a:t>
            </a:r>
            <a:endParaRPr lang="zh-CN" altLang="en-US" sz="3600" b="1" kern="10">
              <a:ln w="9525">
                <a:round/>
                <a:headEnd/>
                <a:tailEnd/>
              </a:ln>
              <a:gradFill rotWithShape="1">
                <a:gsLst>
                  <a:gs pos="0">
                    <a:srgbClr val="707070"/>
                  </a:gs>
                  <a:gs pos="50000">
                    <a:srgbClr val="FFFFFF"/>
                  </a:gs>
                  <a:gs pos="100000">
                    <a:srgbClr val="707070"/>
                  </a:gs>
                </a:gsLst>
                <a:lin ang="2700000" scaled="1"/>
              </a:gradFill>
              <a:latin typeface="宋体"/>
              <a:ea typeface="宋体"/>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0" y="1143000"/>
            <a:ext cx="9144000" cy="582613"/>
          </a:xfrm>
          <a:prstGeom prst="rect">
            <a:avLst/>
          </a:prstGeom>
          <a:noFill/>
          <a:ln w="9525">
            <a:noFill/>
            <a:miter lim="800000"/>
            <a:headEnd/>
            <a:tailEnd/>
          </a:ln>
        </p:spPr>
        <p:txBody>
          <a:bodyPr lIns="96685" tIns="48343" rIns="96685" bIns="48343">
            <a:spAutoFit/>
          </a:bodyPr>
          <a:lstStyle/>
          <a:p>
            <a:pPr algn="ctr">
              <a:spcBef>
                <a:spcPct val="50000"/>
              </a:spcBef>
            </a:pPr>
            <a:r>
              <a:rPr lang="en-US" altLang="zh-CN" sz="3200" b="1">
                <a:ea typeface="黑体" pitchFamily="49" charset="-122"/>
              </a:rPr>
              <a:t>Web2.0</a:t>
            </a:r>
            <a:r>
              <a:rPr lang="zh-CN" altLang="en-US" sz="3200" b="1">
                <a:ea typeface="黑体" pitchFamily="49" charset="-122"/>
              </a:rPr>
              <a:t>时代丰富多样的互动性网络媒介</a:t>
            </a:r>
          </a:p>
        </p:txBody>
      </p:sp>
      <p:grpSp>
        <p:nvGrpSpPr>
          <p:cNvPr id="2" name="Group 63"/>
          <p:cNvGrpSpPr>
            <a:grpSpLocks/>
          </p:cNvGrpSpPr>
          <p:nvPr/>
        </p:nvGrpSpPr>
        <p:grpSpPr bwMode="auto">
          <a:xfrm>
            <a:off x="762000" y="2209800"/>
            <a:ext cx="7175500" cy="4114800"/>
            <a:chOff x="0" y="816"/>
            <a:chExt cx="5424" cy="3310"/>
          </a:xfrm>
        </p:grpSpPr>
        <p:grpSp>
          <p:nvGrpSpPr>
            <p:cNvPr id="3" name="Group 43"/>
            <p:cNvGrpSpPr>
              <a:grpSpLocks/>
            </p:cNvGrpSpPr>
            <p:nvPr/>
          </p:nvGrpSpPr>
          <p:grpSpPr bwMode="auto">
            <a:xfrm>
              <a:off x="1344" y="816"/>
              <a:ext cx="3312" cy="3310"/>
              <a:chOff x="1272" y="912"/>
              <a:chExt cx="3143" cy="3141"/>
            </a:xfrm>
          </p:grpSpPr>
          <p:sp>
            <p:nvSpPr>
              <p:cNvPr id="10274" name="AutoShape 44"/>
              <p:cNvSpPr>
                <a:spLocks noChangeArrowheads="1"/>
              </p:cNvSpPr>
              <p:nvPr/>
            </p:nvSpPr>
            <p:spPr bwMode="auto">
              <a:xfrm rot="2204821">
                <a:off x="1276" y="912"/>
                <a:ext cx="3139" cy="314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227 w 21600"/>
                  <a:gd name="T13" fmla="*/ 0 h 21600"/>
                  <a:gd name="T14" fmla="*/ 18373 w 21600"/>
                  <a:gd name="T15" fmla="*/ 7092 h 21600"/>
                </a:gdLst>
                <a:ahLst/>
                <a:cxnLst>
                  <a:cxn ang="T8">
                    <a:pos x="T0" y="T1"/>
                  </a:cxn>
                  <a:cxn ang="T9">
                    <a:pos x="T2" y="T3"/>
                  </a:cxn>
                  <a:cxn ang="T10">
                    <a:pos x="T4" y="T5"/>
                  </a:cxn>
                  <a:cxn ang="T11">
                    <a:pos x="T6" y="T7"/>
                  </a:cxn>
                </a:cxnLst>
                <a:rect l="T12" t="T13" r="T14" b="T15"/>
                <a:pathLst>
                  <a:path w="21600" h="21600">
                    <a:moveTo>
                      <a:pt x="7954" y="6442"/>
                    </a:moveTo>
                    <a:cubicBezTo>
                      <a:pt x="8800" y="5890"/>
                      <a:pt x="9789" y="5595"/>
                      <a:pt x="10800" y="5596"/>
                    </a:cubicBezTo>
                    <a:cubicBezTo>
                      <a:pt x="11810" y="5596"/>
                      <a:pt x="12799" y="5890"/>
                      <a:pt x="13645" y="6442"/>
                    </a:cubicBezTo>
                    <a:lnTo>
                      <a:pt x="16705" y="1757"/>
                    </a:lnTo>
                    <a:cubicBezTo>
                      <a:pt x="14949" y="610"/>
                      <a:pt x="12897" y="-1"/>
                      <a:pt x="10799" y="0"/>
                    </a:cubicBezTo>
                    <a:cubicBezTo>
                      <a:pt x="8702" y="0"/>
                      <a:pt x="6650" y="610"/>
                      <a:pt x="4894" y="1757"/>
                    </a:cubicBezTo>
                    <a:close/>
                  </a:path>
                </a:pathLst>
              </a:custGeom>
              <a:solidFill>
                <a:srgbClr val="EAEAEA"/>
              </a:solidFill>
              <a:ln w="9525">
                <a:noFill/>
                <a:miter lim="800000"/>
                <a:headEnd/>
                <a:tailEnd/>
              </a:ln>
            </p:spPr>
            <p:txBody>
              <a:bodyPr wrap="none" lIns="96685" tIns="48343" rIns="96685" bIns="48343" anchor="ctr"/>
              <a:lstStyle/>
              <a:p>
                <a:pPr defTabSz="966788"/>
                <a:endParaRPr lang="zh-CN" altLang="zh-CN" sz="2100">
                  <a:ea typeface="微软雅黑" pitchFamily="34" charset="-122"/>
                </a:endParaRPr>
              </a:p>
            </p:txBody>
          </p:sp>
          <p:sp>
            <p:nvSpPr>
              <p:cNvPr id="10275" name="AutoShape 45"/>
              <p:cNvSpPr>
                <a:spLocks noChangeArrowheads="1"/>
              </p:cNvSpPr>
              <p:nvPr/>
            </p:nvSpPr>
            <p:spPr bwMode="auto">
              <a:xfrm rot="6670674">
                <a:off x="1272" y="913"/>
                <a:ext cx="3140" cy="3139"/>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075 w 21600"/>
                  <a:gd name="T13" fmla="*/ 0 h 21600"/>
                  <a:gd name="T14" fmla="*/ 18525 w 21600"/>
                  <a:gd name="T15" fmla="*/ 7067 h 21600"/>
                </a:gdLst>
                <a:ahLst/>
                <a:cxnLst>
                  <a:cxn ang="T8">
                    <a:pos x="T0" y="T1"/>
                  </a:cxn>
                  <a:cxn ang="T9">
                    <a:pos x="T2" y="T3"/>
                  </a:cxn>
                  <a:cxn ang="T10">
                    <a:pos x="T4" y="T5"/>
                  </a:cxn>
                  <a:cxn ang="T11">
                    <a:pos x="T6" y="T7"/>
                  </a:cxn>
                </a:cxnLst>
                <a:rect l="T12" t="T13" r="T14" b="T15"/>
                <a:pathLst>
                  <a:path w="21600" h="21600">
                    <a:moveTo>
                      <a:pt x="7799" y="6385"/>
                    </a:moveTo>
                    <a:cubicBezTo>
                      <a:pt x="8684" y="5783"/>
                      <a:pt x="9729" y="5461"/>
                      <a:pt x="10800" y="5462"/>
                    </a:cubicBezTo>
                    <a:cubicBezTo>
                      <a:pt x="11870" y="5462"/>
                      <a:pt x="12915" y="5783"/>
                      <a:pt x="13800" y="6385"/>
                    </a:cubicBezTo>
                    <a:lnTo>
                      <a:pt x="16871" y="1868"/>
                    </a:lnTo>
                    <a:cubicBezTo>
                      <a:pt x="15080" y="650"/>
                      <a:pt x="12965" y="-1"/>
                      <a:pt x="10799" y="0"/>
                    </a:cubicBezTo>
                    <a:cubicBezTo>
                      <a:pt x="8634" y="0"/>
                      <a:pt x="6519" y="650"/>
                      <a:pt x="4728" y="1868"/>
                    </a:cubicBezTo>
                    <a:close/>
                  </a:path>
                </a:pathLst>
              </a:custGeom>
              <a:solidFill>
                <a:srgbClr val="EAEAEA"/>
              </a:solidFill>
              <a:ln w="9525">
                <a:noFill/>
                <a:miter lim="800000"/>
                <a:headEnd/>
                <a:tailEnd/>
              </a:ln>
            </p:spPr>
            <p:txBody>
              <a:bodyPr wrap="none" lIns="96685" tIns="48343" rIns="96685" bIns="48343" anchor="ctr"/>
              <a:lstStyle/>
              <a:p>
                <a:pPr defTabSz="966788"/>
                <a:endParaRPr lang="zh-CN" altLang="zh-CN" sz="2100">
                  <a:ea typeface="微软雅黑" pitchFamily="34" charset="-122"/>
                </a:endParaRPr>
              </a:p>
            </p:txBody>
          </p:sp>
          <p:sp>
            <p:nvSpPr>
              <p:cNvPr id="10276" name="AutoShape 46"/>
              <p:cNvSpPr>
                <a:spLocks noChangeArrowheads="1"/>
              </p:cNvSpPr>
              <p:nvPr/>
            </p:nvSpPr>
            <p:spPr bwMode="auto">
              <a:xfrm rot="-10434595">
                <a:off x="1272" y="913"/>
                <a:ext cx="3139" cy="314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275 w 21600"/>
                  <a:gd name="T13" fmla="*/ 0 h 21600"/>
                  <a:gd name="T14" fmla="*/ 18325 w 21600"/>
                  <a:gd name="T15" fmla="*/ 7120 h 21600"/>
                </a:gdLst>
                <a:ahLst/>
                <a:cxnLst>
                  <a:cxn ang="T8">
                    <a:pos x="T0" y="T1"/>
                  </a:cxn>
                  <a:cxn ang="T9">
                    <a:pos x="T2" y="T3"/>
                  </a:cxn>
                  <a:cxn ang="T10">
                    <a:pos x="T4" y="T5"/>
                  </a:cxn>
                  <a:cxn ang="T11">
                    <a:pos x="T6" y="T7"/>
                  </a:cxn>
                </a:cxnLst>
                <a:rect l="T12" t="T13" r="T14" b="T15"/>
                <a:pathLst>
                  <a:path w="21600" h="21600">
                    <a:moveTo>
                      <a:pt x="8023" y="6493"/>
                    </a:moveTo>
                    <a:cubicBezTo>
                      <a:pt x="8851" y="5959"/>
                      <a:pt x="9815" y="5675"/>
                      <a:pt x="10800" y="5676"/>
                    </a:cubicBezTo>
                    <a:cubicBezTo>
                      <a:pt x="11784" y="5676"/>
                      <a:pt x="12748" y="5959"/>
                      <a:pt x="13576" y="6493"/>
                    </a:cubicBezTo>
                    <a:lnTo>
                      <a:pt x="16652" y="1723"/>
                    </a:lnTo>
                    <a:cubicBezTo>
                      <a:pt x="14907" y="598"/>
                      <a:pt x="12875" y="-1"/>
                      <a:pt x="10799" y="0"/>
                    </a:cubicBezTo>
                    <a:cubicBezTo>
                      <a:pt x="8724" y="0"/>
                      <a:pt x="6692" y="598"/>
                      <a:pt x="4947" y="1723"/>
                    </a:cubicBezTo>
                    <a:close/>
                  </a:path>
                </a:pathLst>
              </a:custGeom>
              <a:solidFill>
                <a:srgbClr val="EAEAEA"/>
              </a:solidFill>
              <a:ln w="9525">
                <a:noFill/>
                <a:miter lim="800000"/>
                <a:headEnd/>
                <a:tailEnd/>
              </a:ln>
            </p:spPr>
            <p:txBody>
              <a:bodyPr rot="10800000" wrap="none" lIns="96685" tIns="48343" rIns="96685" bIns="48343" anchor="ctr"/>
              <a:lstStyle/>
              <a:p>
                <a:pPr defTabSz="966788"/>
                <a:endParaRPr lang="zh-CN" altLang="zh-CN" sz="2100">
                  <a:ea typeface="微软雅黑" pitchFamily="34" charset="-122"/>
                </a:endParaRPr>
              </a:p>
            </p:txBody>
          </p:sp>
          <p:sp>
            <p:nvSpPr>
              <p:cNvPr id="10277" name="AutoShape 47"/>
              <p:cNvSpPr>
                <a:spLocks noChangeArrowheads="1"/>
              </p:cNvSpPr>
              <p:nvPr/>
            </p:nvSpPr>
            <p:spPr bwMode="auto">
              <a:xfrm rot="-6081390">
                <a:off x="1272" y="913"/>
                <a:ext cx="3140" cy="3139"/>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845 w 21600"/>
                  <a:gd name="T13" fmla="*/ 0 h 21600"/>
                  <a:gd name="T14" fmla="*/ 17755 w 21600"/>
                  <a:gd name="T15" fmla="*/ 6675 h 21600"/>
                </a:gdLst>
                <a:ahLst/>
                <a:cxnLst>
                  <a:cxn ang="T8">
                    <a:pos x="T0" y="T1"/>
                  </a:cxn>
                  <a:cxn ang="T9">
                    <a:pos x="T2" y="T3"/>
                  </a:cxn>
                  <a:cxn ang="T10">
                    <a:pos x="T4" y="T5"/>
                  </a:cxn>
                  <a:cxn ang="T11">
                    <a:pos x="T6" y="T7"/>
                  </a:cxn>
                </a:cxnLst>
                <a:rect l="T12" t="T13" r="T14" b="T15"/>
                <a:pathLst>
                  <a:path w="21600" h="21600">
                    <a:moveTo>
                      <a:pt x="8179" y="6090"/>
                    </a:moveTo>
                    <a:cubicBezTo>
                      <a:pt x="8980" y="5644"/>
                      <a:pt x="9882" y="5409"/>
                      <a:pt x="10800" y="5410"/>
                    </a:cubicBezTo>
                    <a:cubicBezTo>
                      <a:pt x="11717" y="5410"/>
                      <a:pt x="12619" y="5644"/>
                      <a:pt x="13420" y="6090"/>
                    </a:cubicBezTo>
                    <a:lnTo>
                      <a:pt x="16051" y="1362"/>
                    </a:lnTo>
                    <a:cubicBezTo>
                      <a:pt x="14445" y="469"/>
                      <a:pt x="12637" y="-1"/>
                      <a:pt x="10799" y="0"/>
                    </a:cubicBezTo>
                    <a:cubicBezTo>
                      <a:pt x="8962" y="0"/>
                      <a:pt x="7154" y="469"/>
                      <a:pt x="5548" y="1362"/>
                    </a:cubicBezTo>
                    <a:close/>
                  </a:path>
                </a:pathLst>
              </a:custGeom>
              <a:solidFill>
                <a:srgbClr val="EAEAEA"/>
              </a:solidFill>
              <a:ln w="9525">
                <a:noFill/>
                <a:miter lim="800000"/>
                <a:headEnd/>
                <a:tailEnd/>
              </a:ln>
            </p:spPr>
            <p:txBody>
              <a:bodyPr rot="10800000" wrap="none" lIns="96685" tIns="48343" rIns="96685" bIns="48343" anchor="ctr"/>
              <a:lstStyle/>
              <a:p>
                <a:pPr defTabSz="966788"/>
                <a:endParaRPr lang="zh-CN" altLang="zh-CN" sz="2100">
                  <a:ea typeface="微软雅黑" pitchFamily="34" charset="-122"/>
                </a:endParaRPr>
              </a:p>
            </p:txBody>
          </p:sp>
          <p:sp>
            <p:nvSpPr>
              <p:cNvPr id="10278" name="AutoShape 48"/>
              <p:cNvSpPr>
                <a:spLocks noChangeArrowheads="1"/>
              </p:cNvSpPr>
              <p:nvPr/>
            </p:nvSpPr>
            <p:spPr bwMode="auto">
              <a:xfrm rot="-2102695">
                <a:off x="1272" y="913"/>
                <a:ext cx="3139" cy="314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723 w 21600"/>
                  <a:gd name="T13" fmla="*/ 0 h 21600"/>
                  <a:gd name="T14" fmla="*/ 17877 w 21600"/>
                  <a:gd name="T15" fmla="*/ 6803 h 21600"/>
                </a:gdLst>
                <a:ahLst/>
                <a:cxnLst>
                  <a:cxn ang="T8">
                    <a:pos x="T0" y="T1"/>
                  </a:cxn>
                  <a:cxn ang="T9">
                    <a:pos x="T2" y="T3"/>
                  </a:cxn>
                  <a:cxn ang="T10">
                    <a:pos x="T4" y="T5"/>
                  </a:cxn>
                  <a:cxn ang="T11">
                    <a:pos x="T6" y="T7"/>
                  </a:cxn>
                </a:cxnLst>
                <a:rect l="T12" t="T13" r="T14" b="T15"/>
                <a:pathLst>
                  <a:path w="21600" h="21600">
                    <a:moveTo>
                      <a:pt x="8163" y="6214"/>
                    </a:moveTo>
                    <a:cubicBezTo>
                      <a:pt x="8965" y="5752"/>
                      <a:pt x="9874" y="5509"/>
                      <a:pt x="10800" y="5510"/>
                    </a:cubicBezTo>
                    <a:cubicBezTo>
                      <a:pt x="11725" y="5510"/>
                      <a:pt x="12634" y="5752"/>
                      <a:pt x="13436" y="6214"/>
                    </a:cubicBezTo>
                    <a:lnTo>
                      <a:pt x="16183" y="1437"/>
                    </a:lnTo>
                    <a:cubicBezTo>
                      <a:pt x="14545" y="495"/>
                      <a:pt x="12689" y="-1"/>
                      <a:pt x="10799" y="0"/>
                    </a:cubicBezTo>
                    <a:cubicBezTo>
                      <a:pt x="8910" y="0"/>
                      <a:pt x="7054" y="495"/>
                      <a:pt x="5416" y="1437"/>
                    </a:cubicBezTo>
                    <a:close/>
                  </a:path>
                </a:pathLst>
              </a:custGeom>
              <a:solidFill>
                <a:srgbClr val="EAEAEA"/>
              </a:solidFill>
              <a:ln w="9525">
                <a:noFill/>
                <a:miter lim="800000"/>
                <a:headEnd/>
                <a:tailEnd/>
              </a:ln>
            </p:spPr>
            <p:txBody>
              <a:bodyPr wrap="none" lIns="96685" tIns="48343" rIns="96685" bIns="48343" anchor="ctr"/>
              <a:lstStyle/>
              <a:p>
                <a:pPr defTabSz="966788"/>
                <a:endParaRPr lang="zh-CN" altLang="zh-CN" sz="2100">
                  <a:ea typeface="微软雅黑" pitchFamily="34" charset="-122"/>
                </a:endParaRPr>
              </a:p>
            </p:txBody>
          </p:sp>
        </p:grpSp>
        <p:grpSp>
          <p:nvGrpSpPr>
            <p:cNvPr id="4" name="Group 49"/>
            <p:cNvGrpSpPr>
              <a:grpSpLocks/>
            </p:cNvGrpSpPr>
            <p:nvPr/>
          </p:nvGrpSpPr>
          <p:grpSpPr bwMode="auto">
            <a:xfrm>
              <a:off x="2059" y="1548"/>
              <a:ext cx="1833" cy="1726"/>
              <a:chOff x="1476" y="286"/>
              <a:chExt cx="3527" cy="3320"/>
            </a:xfrm>
          </p:grpSpPr>
          <p:grpSp>
            <p:nvGrpSpPr>
              <p:cNvPr id="5" name="Group 50"/>
              <p:cNvGrpSpPr>
                <a:grpSpLocks/>
              </p:cNvGrpSpPr>
              <p:nvPr/>
            </p:nvGrpSpPr>
            <p:grpSpPr bwMode="auto">
              <a:xfrm>
                <a:off x="1476" y="286"/>
                <a:ext cx="3527" cy="3320"/>
                <a:chOff x="2157" y="1779"/>
                <a:chExt cx="1944" cy="1885"/>
              </a:xfrm>
            </p:grpSpPr>
            <p:sp>
              <p:nvSpPr>
                <p:cNvPr id="10269" name="Freeform 51"/>
                <p:cNvSpPr>
                  <a:spLocks/>
                </p:cNvSpPr>
                <p:nvPr/>
              </p:nvSpPr>
              <p:spPr bwMode="blackWhite">
                <a:xfrm>
                  <a:off x="2355" y="1779"/>
                  <a:ext cx="973" cy="805"/>
                </a:xfrm>
                <a:custGeom>
                  <a:avLst/>
                  <a:gdLst>
                    <a:gd name="T0" fmla="*/ 402 w 973"/>
                    <a:gd name="T1" fmla="*/ 804 h 805"/>
                    <a:gd name="T2" fmla="*/ 424 w 973"/>
                    <a:gd name="T3" fmla="*/ 765 h 805"/>
                    <a:gd name="T4" fmla="*/ 450 w 973"/>
                    <a:gd name="T5" fmla="*/ 730 h 805"/>
                    <a:gd name="T6" fmla="*/ 479 w 973"/>
                    <a:gd name="T7" fmla="*/ 698 h 805"/>
                    <a:gd name="T8" fmla="*/ 512 w 973"/>
                    <a:gd name="T9" fmla="*/ 668 h 805"/>
                    <a:gd name="T10" fmla="*/ 548 w 973"/>
                    <a:gd name="T11" fmla="*/ 642 h 805"/>
                    <a:gd name="T12" fmla="*/ 583 w 973"/>
                    <a:gd name="T13" fmla="*/ 621 h 805"/>
                    <a:gd name="T14" fmla="*/ 620 w 973"/>
                    <a:gd name="T15" fmla="*/ 603 h 805"/>
                    <a:gd name="T16" fmla="*/ 660 w 973"/>
                    <a:gd name="T17" fmla="*/ 589 h 805"/>
                    <a:gd name="T18" fmla="*/ 699 w 973"/>
                    <a:gd name="T19" fmla="*/ 579 h 805"/>
                    <a:gd name="T20" fmla="*/ 740 w 973"/>
                    <a:gd name="T21" fmla="*/ 572 h 805"/>
                    <a:gd name="T22" fmla="*/ 752 w 973"/>
                    <a:gd name="T23" fmla="*/ 722 h 805"/>
                    <a:gd name="T24" fmla="*/ 972 w 973"/>
                    <a:gd name="T25" fmla="*/ 356 h 805"/>
                    <a:gd name="T26" fmla="*/ 712 w 973"/>
                    <a:gd name="T27" fmla="*/ 0 h 805"/>
                    <a:gd name="T28" fmla="*/ 713 w 973"/>
                    <a:gd name="T29" fmla="*/ 134 h 805"/>
                    <a:gd name="T30" fmla="*/ 651 w 973"/>
                    <a:gd name="T31" fmla="*/ 142 h 805"/>
                    <a:gd name="T32" fmla="*/ 590 w 973"/>
                    <a:gd name="T33" fmla="*/ 154 h 805"/>
                    <a:gd name="T34" fmla="*/ 530 w 973"/>
                    <a:gd name="T35" fmla="*/ 170 h 805"/>
                    <a:gd name="T36" fmla="*/ 471 w 973"/>
                    <a:gd name="T37" fmla="*/ 191 h 805"/>
                    <a:gd name="T38" fmla="*/ 414 w 973"/>
                    <a:gd name="T39" fmla="*/ 216 h 805"/>
                    <a:gd name="T40" fmla="*/ 359 w 973"/>
                    <a:gd name="T41" fmla="*/ 245 h 805"/>
                    <a:gd name="T42" fmla="*/ 305 w 973"/>
                    <a:gd name="T43" fmla="*/ 278 h 805"/>
                    <a:gd name="T44" fmla="*/ 257 w 973"/>
                    <a:gd name="T45" fmla="*/ 312 h 805"/>
                    <a:gd name="T46" fmla="*/ 212 w 973"/>
                    <a:gd name="T47" fmla="*/ 349 h 805"/>
                    <a:gd name="T48" fmla="*/ 170 w 973"/>
                    <a:gd name="T49" fmla="*/ 390 h 805"/>
                    <a:gd name="T50" fmla="*/ 129 w 973"/>
                    <a:gd name="T51" fmla="*/ 432 h 805"/>
                    <a:gd name="T52" fmla="*/ 92 w 973"/>
                    <a:gd name="T53" fmla="*/ 478 h 805"/>
                    <a:gd name="T54" fmla="*/ 58 w 973"/>
                    <a:gd name="T55" fmla="*/ 526 h 805"/>
                    <a:gd name="T56" fmla="*/ 27 w 973"/>
                    <a:gd name="T57" fmla="*/ 576 h 805"/>
                    <a:gd name="T58" fmla="*/ 0 w 973"/>
                    <a:gd name="T59" fmla="*/ 628 h 805"/>
                    <a:gd name="T60" fmla="*/ 264 w 973"/>
                    <a:gd name="T61" fmla="*/ 607 h 805"/>
                    <a:gd name="T62" fmla="*/ 402 w 973"/>
                    <a:gd name="T63" fmla="*/ 804 h 80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973"/>
                    <a:gd name="T97" fmla="*/ 0 h 805"/>
                    <a:gd name="T98" fmla="*/ 973 w 973"/>
                    <a:gd name="T99" fmla="*/ 805 h 805"/>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973" h="805">
                      <a:moveTo>
                        <a:pt x="402" y="804"/>
                      </a:moveTo>
                      <a:lnTo>
                        <a:pt x="424" y="765"/>
                      </a:lnTo>
                      <a:lnTo>
                        <a:pt x="450" y="730"/>
                      </a:lnTo>
                      <a:lnTo>
                        <a:pt x="479" y="698"/>
                      </a:lnTo>
                      <a:lnTo>
                        <a:pt x="512" y="668"/>
                      </a:lnTo>
                      <a:lnTo>
                        <a:pt x="548" y="642"/>
                      </a:lnTo>
                      <a:lnTo>
                        <a:pt x="583" y="621"/>
                      </a:lnTo>
                      <a:lnTo>
                        <a:pt x="620" y="603"/>
                      </a:lnTo>
                      <a:lnTo>
                        <a:pt x="660" y="589"/>
                      </a:lnTo>
                      <a:lnTo>
                        <a:pt x="699" y="579"/>
                      </a:lnTo>
                      <a:lnTo>
                        <a:pt x="740" y="572"/>
                      </a:lnTo>
                      <a:lnTo>
                        <a:pt x="752" y="722"/>
                      </a:lnTo>
                      <a:lnTo>
                        <a:pt x="972" y="356"/>
                      </a:lnTo>
                      <a:lnTo>
                        <a:pt x="712" y="0"/>
                      </a:lnTo>
                      <a:lnTo>
                        <a:pt x="713" y="134"/>
                      </a:lnTo>
                      <a:lnTo>
                        <a:pt x="651" y="142"/>
                      </a:lnTo>
                      <a:lnTo>
                        <a:pt x="590" y="154"/>
                      </a:lnTo>
                      <a:lnTo>
                        <a:pt x="530" y="170"/>
                      </a:lnTo>
                      <a:lnTo>
                        <a:pt x="471" y="191"/>
                      </a:lnTo>
                      <a:lnTo>
                        <a:pt x="414" y="216"/>
                      </a:lnTo>
                      <a:lnTo>
                        <a:pt x="359" y="245"/>
                      </a:lnTo>
                      <a:lnTo>
                        <a:pt x="305" y="278"/>
                      </a:lnTo>
                      <a:lnTo>
                        <a:pt x="257" y="312"/>
                      </a:lnTo>
                      <a:lnTo>
                        <a:pt x="212" y="349"/>
                      </a:lnTo>
                      <a:lnTo>
                        <a:pt x="170" y="390"/>
                      </a:lnTo>
                      <a:lnTo>
                        <a:pt x="129" y="432"/>
                      </a:lnTo>
                      <a:lnTo>
                        <a:pt x="92" y="478"/>
                      </a:lnTo>
                      <a:lnTo>
                        <a:pt x="58" y="526"/>
                      </a:lnTo>
                      <a:lnTo>
                        <a:pt x="27" y="576"/>
                      </a:lnTo>
                      <a:lnTo>
                        <a:pt x="0" y="628"/>
                      </a:lnTo>
                      <a:lnTo>
                        <a:pt x="264" y="607"/>
                      </a:lnTo>
                      <a:lnTo>
                        <a:pt x="402" y="804"/>
                      </a:lnTo>
                    </a:path>
                  </a:pathLst>
                </a:custGeom>
                <a:solidFill>
                  <a:srgbClr val="99CCFF"/>
                </a:solidFill>
                <a:ln w="12700" cap="rnd">
                  <a:noFill/>
                  <a:round/>
                  <a:headEnd/>
                  <a:tailEnd/>
                </a:ln>
              </p:spPr>
              <p:txBody>
                <a:bodyPr lIns="96685" tIns="48343" rIns="96685" bIns="48343"/>
                <a:lstStyle/>
                <a:p>
                  <a:pPr defTabSz="966788"/>
                  <a:endParaRPr lang="zh-CN" altLang="zh-CN" sz="2100">
                    <a:ea typeface="微软雅黑" pitchFamily="34" charset="-122"/>
                  </a:endParaRPr>
                </a:p>
              </p:txBody>
            </p:sp>
            <p:sp>
              <p:nvSpPr>
                <p:cNvPr id="10270" name="Freeform 52"/>
                <p:cNvSpPr>
                  <a:spLocks/>
                </p:cNvSpPr>
                <p:nvPr/>
              </p:nvSpPr>
              <p:spPr bwMode="blackWhite">
                <a:xfrm>
                  <a:off x="3220" y="1913"/>
                  <a:ext cx="881" cy="819"/>
                </a:xfrm>
                <a:custGeom>
                  <a:avLst/>
                  <a:gdLst>
                    <a:gd name="T0" fmla="*/ 583 w 881"/>
                    <a:gd name="T1" fmla="*/ 818 h 819"/>
                    <a:gd name="T2" fmla="*/ 685 w 881"/>
                    <a:gd name="T3" fmla="*/ 715 h 819"/>
                    <a:gd name="T4" fmla="*/ 784 w 881"/>
                    <a:gd name="T5" fmla="*/ 609 h 819"/>
                    <a:gd name="T6" fmla="*/ 880 w 881"/>
                    <a:gd name="T7" fmla="*/ 502 h 819"/>
                    <a:gd name="T8" fmla="*/ 734 w 881"/>
                    <a:gd name="T9" fmla="*/ 542 h 819"/>
                    <a:gd name="T10" fmla="*/ 709 w 881"/>
                    <a:gd name="T11" fmla="*/ 487 h 819"/>
                    <a:gd name="T12" fmla="*/ 681 w 881"/>
                    <a:gd name="T13" fmla="*/ 433 h 819"/>
                    <a:gd name="T14" fmla="*/ 650 w 881"/>
                    <a:gd name="T15" fmla="*/ 383 h 819"/>
                    <a:gd name="T16" fmla="*/ 615 w 881"/>
                    <a:gd name="T17" fmla="*/ 334 h 819"/>
                    <a:gd name="T18" fmla="*/ 576 w 881"/>
                    <a:gd name="T19" fmla="*/ 288 h 819"/>
                    <a:gd name="T20" fmla="*/ 534 w 881"/>
                    <a:gd name="T21" fmla="*/ 245 h 819"/>
                    <a:gd name="T22" fmla="*/ 490 w 881"/>
                    <a:gd name="T23" fmla="*/ 204 h 819"/>
                    <a:gd name="T24" fmla="*/ 443 w 881"/>
                    <a:gd name="T25" fmla="*/ 168 h 819"/>
                    <a:gd name="T26" fmla="*/ 393 w 881"/>
                    <a:gd name="T27" fmla="*/ 133 h 819"/>
                    <a:gd name="T28" fmla="*/ 342 w 881"/>
                    <a:gd name="T29" fmla="*/ 103 h 819"/>
                    <a:gd name="T30" fmla="*/ 288 w 881"/>
                    <a:gd name="T31" fmla="*/ 76 h 819"/>
                    <a:gd name="T32" fmla="*/ 233 w 881"/>
                    <a:gd name="T33" fmla="*/ 54 h 819"/>
                    <a:gd name="T34" fmla="*/ 176 w 881"/>
                    <a:gd name="T35" fmla="*/ 34 h 819"/>
                    <a:gd name="T36" fmla="*/ 118 w 881"/>
                    <a:gd name="T37" fmla="*/ 19 h 819"/>
                    <a:gd name="T38" fmla="*/ 60 w 881"/>
                    <a:gd name="T39" fmla="*/ 8 h 819"/>
                    <a:gd name="T40" fmla="*/ 0 w 881"/>
                    <a:gd name="T41" fmla="*/ 0 h 819"/>
                    <a:gd name="T42" fmla="*/ 147 w 881"/>
                    <a:gd name="T43" fmla="*/ 218 h 819"/>
                    <a:gd name="T44" fmla="*/ 27 w 881"/>
                    <a:gd name="T45" fmla="*/ 444 h 819"/>
                    <a:gd name="T46" fmla="*/ 70 w 881"/>
                    <a:gd name="T47" fmla="*/ 456 h 819"/>
                    <a:gd name="T48" fmla="*/ 111 w 881"/>
                    <a:gd name="T49" fmla="*/ 474 h 819"/>
                    <a:gd name="T50" fmla="*/ 149 w 881"/>
                    <a:gd name="T51" fmla="*/ 496 h 819"/>
                    <a:gd name="T52" fmla="*/ 187 w 881"/>
                    <a:gd name="T53" fmla="*/ 522 h 819"/>
                    <a:gd name="T54" fmla="*/ 220 w 881"/>
                    <a:gd name="T55" fmla="*/ 551 h 819"/>
                    <a:gd name="T56" fmla="*/ 252 w 881"/>
                    <a:gd name="T57" fmla="*/ 584 h 819"/>
                    <a:gd name="T58" fmla="*/ 279 w 881"/>
                    <a:gd name="T59" fmla="*/ 618 h 819"/>
                    <a:gd name="T60" fmla="*/ 302 w 881"/>
                    <a:gd name="T61" fmla="*/ 657 h 819"/>
                    <a:gd name="T62" fmla="*/ 146 w 881"/>
                    <a:gd name="T63" fmla="*/ 699 h 819"/>
                    <a:gd name="T64" fmla="*/ 583 w 881"/>
                    <a:gd name="T65" fmla="*/ 818 h 81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81"/>
                    <a:gd name="T100" fmla="*/ 0 h 819"/>
                    <a:gd name="T101" fmla="*/ 881 w 881"/>
                    <a:gd name="T102" fmla="*/ 819 h 81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81" h="819">
                      <a:moveTo>
                        <a:pt x="583" y="818"/>
                      </a:moveTo>
                      <a:lnTo>
                        <a:pt x="685" y="715"/>
                      </a:lnTo>
                      <a:lnTo>
                        <a:pt x="784" y="609"/>
                      </a:lnTo>
                      <a:lnTo>
                        <a:pt x="880" y="502"/>
                      </a:lnTo>
                      <a:lnTo>
                        <a:pt x="734" y="542"/>
                      </a:lnTo>
                      <a:lnTo>
                        <a:pt x="709" y="487"/>
                      </a:lnTo>
                      <a:lnTo>
                        <a:pt x="681" y="433"/>
                      </a:lnTo>
                      <a:lnTo>
                        <a:pt x="650" y="383"/>
                      </a:lnTo>
                      <a:lnTo>
                        <a:pt x="615" y="334"/>
                      </a:lnTo>
                      <a:lnTo>
                        <a:pt x="576" y="288"/>
                      </a:lnTo>
                      <a:lnTo>
                        <a:pt x="534" y="245"/>
                      </a:lnTo>
                      <a:lnTo>
                        <a:pt x="490" y="204"/>
                      </a:lnTo>
                      <a:lnTo>
                        <a:pt x="443" y="168"/>
                      </a:lnTo>
                      <a:lnTo>
                        <a:pt x="393" y="133"/>
                      </a:lnTo>
                      <a:lnTo>
                        <a:pt x="342" y="103"/>
                      </a:lnTo>
                      <a:lnTo>
                        <a:pt x="288" y="76"/>
                      </a:lnTo>
                      <a:lnTo>
                        <a:pt x="233" y="54"/>
                      </a:lnTo>
                      <a:lnTo>
                        <a:pt x="176" y="34"/>
                      </a:lnTo>
                      <a:lnTo>
                        <a:pt x="118" y="19"/>
                      </a:lnTo>
                      <a:lnTo>
                        <a:pt x="60" y="8"/>
                      </a:lnTo>
                      <a:lnTo>
                        <a:pt x="0" y="0"/>
                      </a:lnTo>
                      <a:lnTo>
                        <a:pt x="147" y="218"/>
                      </a:lnTo>
                      <a:lnTo>
                        <a:pt x="27" y="444"/>
                      </a:lnTo>
                      <a:lnTo>
                        <a:pt x="70" y="456"/>
                      </a:lnTo>
                      <a:lnTo>
                        <a:pt x="111" y="474"/>
                      </a:lnTo>
                      <a:lnTo>
                        <a:pt x="149" y="496"/>
                      </a:lnTo>
                      <a:lnTo>
                        <a:pt x="187" y="522"/>
                      </a:lnTo>
                      <a:lnTo>
                        <a:pt x="220" y="551"/>
                      </a:lnTo>
                      <a:lnTo>
                        <a:pt x="252" y="584"/>
                      </a:lnTo>
                      <a:lnTo>
                        <a:pt x="279" y="618"/>
                      </a:lnTo>
                      <a:lnTo>
                        <a:pt x="302" y="657"/>
                      </a:lnTo>
                      <a:lnTo>
                        <a:pt x="146" y="699"/>
                      </a:lnTo>
                      <a:lnTo>
                        <a:pt x="583" y="818"/>
                      </a:lnTo>
                    </a:path>
                  </a:pathLst>
                </a:custGeom>
                <a:solidFill>
                  <a:srgbClr val="FF99CC"/>
                </a:solidFill>
                <a:ln w="12700" cap="rnd">
                  <a:noFill/>
                  <a:round/>
                  <a:headEnd/>
                  <a:tailEnd/>
                </a:ln>
              </p:spPr>
              <p:txBody>
                <a:bodyPr lIns="96685" tIns="48343" rIns="96685" bIns="48343"/>
                <a:lstStyle/>
                <a:p>
                  <a:pPr defTabSz="966788"/>
                  <a:endParaRPr lang="zh-CN" altLang="zh-CN" sz="2100">
                    <a:ea typeface="微软雅黑" pitchFamily="34" charset="-122"/>
                  </a:endParaRPr>
                </a:p>
              </p:txBody>
            </p:sp>
            <p:sp>
              <p:nvSpPr>
                <p:cNvPr id="10271" name="Freeform 53"/>
                <p:cNvSpPr>
                  <a:spLocks/>
                </p:cNvSpPr>
                <p:nvPr/>
              </p:nvSpPr>
              <p:spPr bwMode="blackWhite">
                <a:xfrm>
                  <a:off x="3354" y="2584"/>
                  <a:ext cx="666" cy="1033"/>
                </a:xfrm>
                <a:custGeom>
                  <a:avLst/>
                  <a:gdLst>
                    <a:gd name="T0" fmla="*/ 217 w 666"/>
                    <a:gd name="T1" fmla="*/ 121 h 1033"/>
                    <a:gd name="T2" fmla="*/ 223 w 666"/>
                    <a:gd name="T3" fmla="*/ 164 h 1033"/>
                    <a:gd name="T4" fmla="*/ 224 w 666"/>
                    <a:gd name="T5" fmla="*/ 209 h 1033"/>
                    <a:gd name="T6" fmla="*/ 222 w 666"/>
                    <a:gd name="T7" fmla="*/ 253 h 1033"/>
                    <a:gd name="T8" fmla="*/ 214 w 666"/>
                    <a:gd name="T9" fmla="*/ 296 h 1033"/>
                    <a:gd name="T10" fmla="*/ 202 w 666"/>
                    <a:gd name="T11" fmla="*/ 339 h 1033"/>
                    <a:gd name="T12" fmla="*/ 187 w 666"/>
                    <a:gd name="T13" fmla="*/ 380 h 1033"/>
                    <a:gd name="T14" fmla="*/ 166 w 666"/>
                    <a:gd name="T15" fmla="*/ 420 h 1033"/>
                    <a:gd name="T16" fmla="*/ 142 w 666"/>
                    <a:gd name="T17" fmla="*/ 457 h 1033"/>
                    <a:gd name="T18" fmla="*/ 114 w 666"/>
                    <a:gd name="T19" fmla="*/ 492 h 1033"/>
                    <a:gd name="T20" fmla="*/ 84 w 666"/>
                    <a:gd name="T21" fmla="*/ 524 h 1033"/>
                    <a:gd name="T22" fmla="*/ 0 w 666"/>
                    <a:gd name="T23" fmla="*/ 371 h 1033"/>
                    <a:gd name="T24" fmla="*/ 0 w 666"/>
                    <a:gd name="T25" fmla="*/ 819 h 1033"/>
                    <a:gd name="T26" fmla="*/ 378 w 666"/>
                    <a:gd name="T27" fmla="*/ 1032 h 1033"/>
                    <a:gd name="T28" fmla="*/ 306 w 666"/>
                    <a:gd name="T29" fmla="*/ 909 h 1033"/>
                    <a:gd name="T30" fmla="*/ 354 w 666"/>
                    <a:gd name="T31" fmla="*/ 871 h 1033"/>
                    <a:gd name="T32" fmla="*/ 398 w 666"/>
                    <a:gd name="T33" fmla="*/ 831 h 1033"/>
                    <a:gd name="T34" fmla="*/ 440 w 666"/>
                    <a:gd name="T35" fmla="*/ 787 h 1033"/>
                    <a:gd name="T36" fmla="*/ 480 w 666"/>
                    <a:gd name="T37" fmla="*/ 741 h 1033"/>
                    <a:gd name="T38" fmla="*/ 515 w 666"/>
                    <a:gd name="T39" fmla="*/ 692 h 1033"/>
                    <a:gd name="T40" fmla="*/ 547 w 666"/>
                    <a:gd name="T41" fmla="*/ 641 h 1033"/>
                    <a:gd name="T42" fmla="*/ 575 w 666"/>
                    <a:gd name="T43" fmla="*/ 588 h 1033"/>
                    <a:gd name="T44" fmla="*/ 600 w 666"/>
                    <a:gd name="T45" fmla="*/ 533 h 1033"/>
                    <a:gd name="T46" fmla="*/ 621 w 666"/>
                    <a:gd name="T47" fmla="*/ 476 h 1033"/>
                    <a:gd name="T48" fmla="*/ 638 w 666"/>
                    <a:gd name="T49" fmla="*/ 419 h 1033"/>
                    <a:gd name="T50" fmla="*/ 651 w 666"/>
                    <a:gd name="T51" fmla="*/ 359 h 1033"/>
                    <a:gd name="T52" fmla="*/ 659 w 666"/>
                    <a:gd name="T53" fmla="*/ 300 h 1033"/>
                    <a:gd name="T54" fmla="*/ 664 w 666"/>
                    <a:gd name="T55" fmla="*/ 239 h 1033"/>
                    <a:gd name="T56" fmla="*/ 665 w 666"/>
                    <a:gd name="T57" fmla="*/ 180 h 1033"/>
                    <a:gd name="T58" fmla="*/ 662 w 666"/>
                    <a:gd name="T59" fmla="*/ 119 h 1033"/>
                    <a:gd name="T60" fmla="*/ 654 w 666"/>
                    <a:gd name="T61" fmla="*/ 59 h 1033"/>
                    <a:gd name="T62" fmla="*/ 642 w 666"/>
                    <a:gd name="T63" fmla="*/ 0 h 1033"/>
                    <a:gd name="T64" fmla="*/ 454 w 666"/>
                    <a:gd name="T65" fmla="*/ 190 h 1033"/>
                    <a:gd name="T66" fmla="*/ 217 w 666"/>
                    <a:gd name="T67" fmla="*/ 121 h 1033"/>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666"/>
                    <a:gd name="T103" fmla="*/ 0 h 1033"/>
                    <a:gd name="T104" fmla="*/ 666 w 666"/>
                    <a:gd name="T105" fmla="*/ 1033 h 1033"/>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666" h="1033">
                      <a:moveTo>
                        <a:pt x="217" y="121"/>
                      </a:moveTo>
                      <a:lnTo>
                        <a:pt x="223" y="164"/>
                      </a:lnTo>
                      <a:lnTo>
                        <a:pt x="224" y="209"/>
                      </a:lnTo>
                      <a:lnTo>
                        <a:pt x="222" y="253"/>
                      </a:lnTo>
                      <a:lnTo>
                        <a:pt x="214" y="296"/>
                      </a:lnTo>
                      <a:lnTo>
                        <a:pt x="202" y="339"/>
                      </a:lnTo>
                      <a:lnTo>
                        <a:pt x="187" y="380"/>
                      </a:lnTo>
                      <a:lnTo>
                        <a:pt x="166" y="420"/>
                      </a:lnTo>
                      <a:lnTo>
                        <a:pt x="142" y="457"/>
                      </a:lnTo>
                      <a:lnTo>
                        <a:pt x="114" y="492"/>
                      </a:lnTo>
                      <a:lnTo>
                        <a:pt x="84" y="524"/>
                      </a:lnTo>
                      <a:lnTo>
                        <a:pt x="0" y="371"/>
                      </a:lnTo>
                      <a:lnTo>
                        <a:pt x="0" y="819"/>
                      </a:lnTo>
                      <a:lnTo>
                        <a:pt x="378" y="1032"/>
                      </a:lnTo>
                      <a:lnTo>
                        <a:pt x="306" y="909"/>
                      </a:lnTo>
                      <a:lnTo>
                        <a:pt x="354" y="871"/>
                      </a:lnTo>
                      <a:lnTo>
                        <a:pt x="398" y="831"/>
                      </a:lnTo>
                      <a:lnTo>
                        <a:pt x="440" y="787"/>
                      </a:lnTo>
                      <a:lnTo>
                        <a:pt x="480" y="741"/>
                      </a:lnTo>
                      <a:lnTo>
                        <a:pt x="515" y="692"/>
                      </a:lnTo>
                      <a:lnTo>
                        <a:pt x="547" y="641"/>
                      </a:lnTo>
                      <a:lnTo>
                        <a:pt x="575" y="588"/>
                      </a:lnTo>
                      <a:lnTo>
                        <a:pt x="600" y="533"/>
                      </a:lnTo>
                      <a:lnTo>
                        <a:pt x="621" y="476"/>
                      </a:lnTo>
                      <a:lnTo>
                        <a:pt x="638" y="419"/>
                      </a:lnTo>
                      <a:lnTo>
                        <a:pt x="651" y="359"/>
                      </a:lnTo>
                      <a:lnTo>
                        <a:pt x="659" y="300"/>
                      </a:lnTo>
                      <a:lnTo>
                        <a:pt x="664" y="239"/>
                      </a:lnTo>
                      <a:lnTo>
                        <a:pt x="665" y="180"/>
                      </a:lnTo>
                      <a:lnTo>
                        <a:pt x="662" y="119"/>
                      </a:lnTo>
                      <a:lnTo>
                        <a:pt x="654" y="59"/>
                      </a:lnTo>
                      <a:lnTo>
                        <a:pt x="642" y="0"/>
                      </a:lnTo>
                      <a:lnTo>
                        <a:pt x="454" y="190"/>
                      </a:lnTo>
                      <a:lnTo>
                        <a:pt x="217" y="121"/>
                      </a:lnTo>
                    </a:path>
                  </a:pathLst>
                </a:custGeom>
                <a:solidFill>
                  <a:srgbClr val="CCFF99"/>
                </a:solidFill>
                <a:ln w="12700" cap="rnd">
                  <a:noFill/>
                  <a:round/>
                  <a:headEnd/>
                  <a:tailEnd/>
                </a:ln>
              </p:spPr>
              <p:txBody>
                <a:bodyPr lIns="96685" tIns="48343" rIns="96685" bIns="48343"/>
                <a:lstStyle/>
                <a:p>
                  <a:pPr defTabSz="966788"/>
                  <a:endParaRPr lang="zh-CN" altLang="zh-CN" sz="2100">
                    <a:ea typeface="微软雅黑" pitchFamily="34" charset="-122"/>
                  </a:endParaRPr>
                </a:p>
              </p:txBody>
            </p:sp>
            <p:sp>
              <p:nvSpPr>
                <p:cNvPr id="10272" name="Freeform 54"/>
                <p:cNvSpPr>
                  <a:spLocks/>
                </p:cNvSpPr>
                <p:nvPr/>
              </p:nvSpPr>
              <p:spPr bwMode="blackWhite">
                <a:xfrm>
                  <a:off x="2522" y="3027"/>
                  <a:ext cx="1030" cy="637"/>
                </a:xfrm>
                <a:custGeom>
                  <a:avLst/>
                  <a:gdLst>
                    <a:gd name="T0" fmla="*/ 792 w 1030"/>
                    <a:gd name="T1" fmla="*/ 161 h 637"/>
                    <a:gd name="T2" fmla="*/ 753 w 1030"/>
                    <a:gd name="T3" fmla="*/ 175 h 637"/>
                    <a:gd name="T4" fmla="*/ 712 w 1030"/>
                    <a:gd name="T5" fmla="*/ 187 h 637"/>
                    <a:gd name="T6" fmla="*/ 670 w 1030"/>
                    <a:gd name="T7" fmla="*/ 193 h 637"/>
                    <a:gd name="T8" fmla="*/ 628 w 1030"/>
                    <a:gd name="T9" fmla="*/ 196 h 637"/>
                    <a:gd name="T10" fmla="*/ 586 w 1030"/>
                    <a:gd name="T11" fmla="*/ 194 h 637"/>
                    <a:gd name="T12" fmla="*/ 544 w 1030"/>
                    <a:gd name="T13" fmla="*/ 188 h 637"/>
                    <a:gd name="T14" fmla="*/ 502 w 1030"/>
                    <a:gd name="T15" fmla="*/ 179 h 637"/>
                    <a:gd name="T16" fmla="*/ 462 w 1030"/>
                    <a:gd name="T17" fmla="*/ 166 h 637"/>
                    <a:gd name="T18" fmla="*/ 424 w 1030"/>
                    <a:gd name="T19" fmla="*/ 148 h 637"/>
                    <a:gd name="T20" fmla="*/ 388 w 1030"/>
                    <a:gd name="T21" fmla="*/ 127 h 637"/>
                    <a:gd name="T22" fmla="*/ 493 w 1030"/>
                    <a:gd name="T23" fmla="*/ 0 h 637"/>
                    <a:gd name="T24" fmla="*/ 73 w 1030"/>
                    <a:gd name="T25" fmla="*/ 152 h 637"/>
                    <a:gd name="T26" fmla="*/ 31 w 1030"/>
                    <a:gd name="T27" fmla="*/ 403 h 637"/>
                    <a:gd name="T28" fmla="*/ 33 w 1030"/>
                    <a:gd name="T29" fmla="*/ 405 h 637"/>
                    <a:gd name="T30" fmla="*/ 0 w 1030"/>
                    <a:gd name="T31" fmla="*/ 588 h 637"/>
                    <a:gd name="T32" fmla="*/ 104 w 1030"/>
                    <a:gd name="T33" fmla="*/ 463 h 637"/>
                    <a:gd name="T34" fmla="*/ 155 w 1030"/>
                    <a:gd name="T35" fmla="*/ 498 h 637"/>
                    <a:gd name="T36" fmla="*/ 208 w 1030"/>
                    <a:gd name="T37" fmla="*/ 530 h 637"/>
                    <a:gd name="T38" fmla="*/ 262 w 1030"/>
                    <a:gd name="T39" fmla="*/ 557 h 637"/>
                    <a:gd name="T40" fmla="*/ 319 w 1030"/>
                    <a:gd name="T41" fmla="*/ 580 h 637"/>
                    <a:gd name="T42" fmla="*/ 377 w 1030"/>
                    <a:gd name="T43" fmla="*/ 600 h 637"/>
                    <a:gd name="T44" fmla="*/ 435 w 1030"/>
                    <a:gd name="T45" fmla="*/ 615 h 637"/>
                    <a:gd name="T46" fmla="*/ 496 w 1030"/>
                    <a:gd name="T47" fmla="*/ 627 h 637"/>
                    <a:gd name="T48" fmla="*/ 557 w 1030"/>
                    <a:gd name="T49" fmla="*/ 634 h 637"/>
                    <a:gd name="T50" fmla="*/ 618 w 1030"/>
                    <a:gd name="T51" fmla="*/ 636 h 637"/>
                    <a:gd name="T52" fmla="*/ 679 w 1030"/>
                    <a:gd name="T53" fmla="*/ 634 h 637"/>
                    <a:gd name="T54" fmla="*/ 740 w 1030"/>
                    <a:gd name="T55" fmla="*/ 628 h 637"/>
                    <a:gd name="T56" fmla="*/ 801 w 1030"/>
                    <a:gd name="T57" fmla="*/ 617 h 637"/>
                    <a:gd name="T58" fmla="*/ 859 w 1030"/>
                    <a:gd name="T59" fmla="*/ 603 h 637"/>
                    <a:gd name="T60" fmla="*/ 917 w 1030"/>
                    <a:gd name="T61" fmla="*/ 585 h 637"/>
                    <a:gd name="T62" fmla="*/ 974 w 1030"/>
                    <a:gd name="T63" fmla="*/ 561 h 637"/>
                    <a:gd name="T64" fmla="*/ 1029 w 1030"/>
                    <a:gd name="T65" fmla="*/ 534 h 637"/>
                    <a:gd name="T66" fmla="*/ 795 w 1030"/>
                    <a:gd name="T67" fmla="*/ 398 h 637"/>
                    <a:gd name="T68" fmla="*/ 792 w 1030"/>
                    <a:gd name="T69" fmla="*/ 161 h 637"/>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030"/>
                    <a:gd name="T106" fmla="*/ 0 h 637"/>
                    <a:gd name="T107" fmla="*/ 1030 w 1030"/>
                    <a:gd name="T108" fmla="*/ 637 h 637"/>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030" h="637">
                      <a:moveTo>
                        <a:pt x="792" y="161"/>
                      </a:moveTo>
                      <a:lnTo>
                        <a:pt x="753" y="175"/>
                      </a:lnTo>
                      <a:lnTo>
                        <a:pt x="712" y="187"/>
                      </a:lnTo>
                      <a:lnTo>
                        <a:pt x="670" y="193"/>
                      </a:lnTo>
                      <a:lnTo>
                        <a:pt x="628" y="196"/>
                      </a:lnTo>
                      <a:lnTo>
                        <a:pt x="586" y="194"/>
                      </a:lnTo>
                      <a:lnTo>
                        <a:pt x="544" y="188"/>
                      </a:lnTo>
                      <a:lnTo>
                        <a:pt x="502" y="179"/>
                      </a:lnTo>
                      <a:lnTo>
                        <a:pt x="462" y="166"/>
                      </a:lnTo>
                      <a:lnTo>
                        <a:pt x="424" y="148"/>
                      </a:lnTo>
                      <a:lnTo>
                        <a:pt x="388" y="127"/>
                      </a:lnTo>
                      <a:lnTo>
                        <a:pt x="493" y="0"/>
                      </a:lnTo>
                      <a:lnTo>
                        <a:pt x="73" y="152"/>
                      </a:lnTo>
                      <a:lnTo>
                        <a:pt x="31" y="403"/>
                      </a:lnTo>
                      <a:lnTo>
                        <a:pt x="33" y="405"/>
                      </a:lnTo>
                      <a:lnTo>
                        <a:pt x="0" y="588"/>
                      </a:lnTo>
                      <a:lnTo>
                        <a:pt x="104" y="463"/>
                      </a:lnTo>
                      <a:lnTo>
                        <a:pt x="155" y="498"/>
                      </a:lnTo>
                      <a:lnTo>
                        <a:pt x="208" y="530"/>
                      </a:lnTo>
                      <a:lnTo>
                        <a:pt x="262" y="557"/>
                      </a:lnTo>
                      <a:lnTo>
                        <a:pt x="319" y="580"/>
                      </a:lnTo>
                      <a:lnTo>
                        <a:pt x="377" y="600"/>
                      </a:lnTo>
                      <a:lnTo>
                        <a:pt x="435" y="615"/>
                      </a:lnTo>
                      <a:lnTo>
                        <a:pt x="496" y="627"/>
                      </a:lnTo>
                      <a:lnTo>
                        <a:pt x="557" y="634"/>
                      </a:lnTo>
                      <a:lnTo>
                        <a:pt x="618" y="636"/>
                      </a:lnTo>
                      <a:lnTo>
                        <a:pt x="679" y="634"/>
                      </a:lnTo>
                      <a:lnTo>
                        <a:pt x="740" y="628"/>
                      </a:lnTo>
                      <a:lnTo>
                        <a:pt x="801" y="617"/>
                      </a:lnTo>
                      <a:lnTo>
                        <a:pt x="859" y="603"/>
                      </a:lnTo>
                      <a:lnTo>
                        <a:pt x="917" y="585"/>
                      </a:lnTo>
                      <a:lnTo>
                        <a:pt x="974" y="561"/>
                      </a:lnTo>
                      <a:lnTo>
                        <a:pt x="1029" y="534"/>
                      </a:lnTo>
                      <a:lnTo>
                        <a:pt x="795" y="398"/>
                      </a:lnTo>
                      <a:lnTo>
                        <a:pt x="792" y="161"/>
                      </a:lnTo>
                    </a:path>
                  </a:pathLst>
                </a:custGeom>
                <a:solidFill>
                  <a:srgbClr val="CC99FF"/>
                </a:solidFill>
                <a:ln w="12700" cap="rnd">
                  <a:noFill/>
                  <a:round/>
                  <a:headEnd/>
                  <a:tailEnd/>
                </a:ln>
              </p:spPr>
              <p:txBody>
                <a:bodyPr lIns="96685" tIns="48343" rIns="96685" bIns="48343"/>
                <a:lstStyle/>
                <a:p>
                  <a:pPr defTabSz="966788"/>
                  <a:endParaRPr lang="zh-CN" altLang="zh-CN" sz="2100">
                    <a:ea typeface="微软雅黑" pitchFamily="34" charset="-122"/>
                  </a:endParaRPr>
                </a:p>
              </p:txBody>
            </p:sp>
            <p:sp>
              <p:nvSpPr>
                <p:cNvPr id="10273" name="Freeform 55"/>
                <p:cNvSpPr>
                  <a:spLocks/>
                </p:cNvSpPr>
                <p:nvPr/>
              </p:nvSpPr>
              <p:spPr bwMode="blackWhite">
                <a:xfrm>
                  <a:off x="2157" y="2422"/>
                  <a:ext cx="697" cy="971"/>
                </a:xfrm>
                <a:custGeom>
                  <a:avLst/>
                  <a:gdLst>
                    <a:gd name="T0" fmla="*/ 648 w 697"/>
                    <a:gd name="T1" fmla="*/ 639 h 971"/>
                    <a:gd name="T2" fmla="*/ 621 w 697"/>
                    <a:gd name="T3" fmla="*/ 603 h 971"/>
                    <a:gd name="T4" fmla="*/ 599 w 697"/>
                    <a:gd name="T5" fmla="*/ 563 h 971"/>
                    <a:gd name="T6" fmla="*/ 580 w 697"/>
                    <a:gd name="T7" fmla="*/ 522 h 971"/>
                    <a:gd name="T8" fmla="*/ 566 w 697"/>
                    <a:gd name="T9" fmla="*/ 480 h 971"/>
                    <a:gd name="T10" fmla="*/ 556 w 697"/>
                    <a:gd name="T11" fmla="*/ 436 h 971"/>
                    <a:gd name="T12" fmla="*/ 551 w 697"/>
                    <a:gd name="T13" fmla="*/ 392 h 971"/>
                    <a:gd name="T14" fmla="*/ 550 w 697"/>
                    <a:gd name="T15" fmla="*/ 347 h 971"/>
                    <a:gd name="T16" fmla="*/ 554 w 697"/>
                    <a:gd name="T17" fmla="*/ 302 h 971"/>
                    <a:gd name="T18" fmla="*/ 696 w 697"/>
                    <a:gd name="T19" fmla="*/ 368 h 971"/>
                    <a:gd name="T20" fmla="*/ 445 w 697"/>
                    <a:gd name="T21" fmla="*/ 0 h 971"/>
                    <a:gd name="T22" fmla="*/ 0 w 697"/>
                    <a:gd name="T23" fmla="*/ 44 h 971"/>
                    <a:gd name="T24" fmla="*/ 148 w 697"/>
                    <a:gd name="T25" fmla="*/ 113 h 971"/>
                    <a:gd name="T26" fmla="*/ 133 w 697"/>
                    <a:gd name="T27" fmla="*/ 173 h 971"/>
                    <a:gd name="T28" fmla="*/ 121 w 697"/>
                    <a:gd name="T29" fmla="*/ 233 h 971"/>
                    <a:gd name="T30" fmla="*/ 116 w 697"/>
                    <a:gd name="T31" fmla="*/ 295 h 971"/>
                    <a:gd name="T32" fmla="*/ 112 w 697"/>
                    <a:gd name="T33" fmla="*/ 357 h 971"/>
                    <a:gd name="T34" fmla="*/ 114 w 697"/>
                    <a:gd name="T35" fmla="*/ 418 h 971"/>
                    <a:gd name="T36" fmla="*/ 120 w 697"/>
                    <a:gd name="T37" fmla="*/ 479 h 971"/>
                    <a:gd name="T38" fmla="*/ 131 w 697"/>
                    <a:gd name="T39" fmla="*/ 540 h 971"/>
                    <a:gd name="T40" fmla="*/ 145 w 697"/>
                    <a:gd name="T41" fmla="*/ 599 h 971"/>
                    <a:gd name="T42" fmla="*/ 163 w 697"/>
                    <a:gd name="T43" fmla="*/ 659 h 971"/>
                    <a:gd name="T44" fmla="*/ 187 w 697"/>
                    <a:gd name="T45" fmla="*/ 716 h 971"/>
                    <a:gd name="T46" fmla="*/ 214 w 697"/>
                    <a:gd name="T47" fmla="*/ 771 h 971"/>
                    <a:gd name="T48" fmla="*/ 244 w 697"/>
                    <a:gd name="T49" fmla="*/ 825 h 971"/>
                    <a:gd name="T50" fmla="*/ 278 w 697"/>
                    <a:gd name="T51" fmla="*/ 876 h 971"/>
                    <a:gd name="T52" fmla="*/ 316 w 697"/>
                    <a:gd name="T53" fmla="*/ 925 h 971"/>
                    <a:gd name="T54" fmla="*/ 357 w 697"/>
                    <a:gd name="T55" fmla="*/ 970 h 971"/>
                    <a:gd name="T56" fmla="*/ 399 w 697"/>
                    <a:gd name="T57" fmla="*/ 730 h 971"/>
                    <a:gd name="T58" fmla="*/ 648 w 697"/>
                    <a:gd name="T59" fmla="*/ 639 h 971"/>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697"/>
                    <a:gd name="T91" fmla="*/ 0 h 971"/>
                    <a:gd name="T92" fmla="*/ 697 w 697"/>
                    <a:gd name="T93" fmla="*/ 971 h 971"/>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697" h="971">
                      <a:moveTo>
                        <a:pt x="648" y="639"/>
                      </a:moveTo>
                      <a:lnTo>
                        <a:pt x="621" y="603"/>
                      </a:lnTo>
                      <a:lnTo>
                        <a:pt x="599" y="563"/>
                      </a:lnTo>
                      <a:lnTo>
                        <a:pt x="580" y="522"/>
                      </a:lnTo>
                      <a:lnTo>
                        <a:pt x="566" y="480"/>
                      </a:lnTo>
                      <a:lnTo>
                        <a:pt x="556" y="436"/>
                      </a:lnTo>
                      <a:lnTo>
                        <a:pt x="551" y="392"/>
                      </a:lnTo>
                      <a:lnTo>
                        <a:pt x="550" y="347"/>
                      </a:lnTo>
                      <a:lnTo>
                        <a:pt x="554" y="302"/>
                      </a:lnTo>
                      <a:lnTo>
                        <a:pt x="696" y="368"/>
                      </a:lnTo>
                      <a:lnTo>
                        <a:pt x="445" y="0"/>
                      </a:lnTo>
                      <a:lnTo>
                        <a:pt x="0" y="44"/>
                      </a:lnTo>
                      <a:lnTo>
                        <a:pt x="148" y="113"/>
                      </a:lnTo>
                      <a:lnTo>
                        <a:pt x="133" y="173"/>
                      </a:lnTo>
                      <a:lnTo>
                        <a:pt x="121" y="233"/>
                      </a:lnTo>
                      <a:lnTo>
                        <a:pt x="116" y="295"/>
                      </a:lnTo>
                      <a:lnTo>
                        <a:pt x="112" y="357"/>
                      </a:lnTo>
                      <a:lnTo>
                        <a:pt x="114" y="418"/>
                      </a:lnTo>
                      <a:lnTo>
                        <a:pt x="120" y="479"/>
                      </a:lnTo>
                      <a:lnTo>
                        <a:pt x="131" y="540"/>
                      </a:lnTo>
                      <a:lnTo>
                        <a:pt x="145" y="599"/>
                      </a:lnTo>
                      <a:lnTo>
                        <a:pt x="163" y="659"/>
                      </a:lnTo>
                      <a:lnTo>
                        <a:pt x="187" y="716"/>
                      </a:lnTo>
                      <a:lnTo>
                        <a:pt x="214" y="771"/>
                      </a:lnTo>
                      <a:lnTo>
                        <a:pt x="244" y="825"/>
                      </a:lnTo>
                      <a:lnTo>
                        <a:pt x="278" y="876"/>
                      </a:lnTo>
                      <a:lnTo>
                        <a:pt x="316" y="925"/>
                      </a:lnTo>
                      <a:lnTo>
                        <a:pt x="357" y="970"/>
                      </a:lnTo>
                      <a:lnTo>
                        <a:pt x="399" y="730"/>
                      </a:lnTo>
                      <a:lnTo>
                        <a:pt x="648" y="639"/>
                      </a:lnTo>
                    </a:path>
                  </a:pathLst>
                </a:custGeom>
                <a:solidFill>
                  <a:srgbClr val="FF9999"/>
                </a:solidFill>
                <a:ln w="12700" cap="rnd">
                  <a:noFill/>
                  <a:round/>
                  <a:headEnd/>
                  <a:tailEnd/>
                </a:ln>
              </p:spPr>
              <p:txBody>
                <a:bodyPr lIns="96685" tIns="48343" rIns="96685" bIns="48343"/>
                <a:lstStyle/>
                <a:p>
                  <a:pPr defTabSz="966788"/>
                  <a:endParaRPr lang="zh-CN" altLang="zh-CN" sz="2100">
                    <a:ea typeface="微软雅黑" pitchFamily="34" charset="-122"/>
                  </a:endParaRPr>
                </a:p>
              </p:txBody>
            </p:sp>
          </p:grpSp>
          <p:sp>
            <p:nvSpPr>
              <p:cNvPr id="10264" name="Rectangle 56"/>
              <p:cNvSpPr>
                <a:spLocks noChangeArrowheads="1"/>
              </p:cNvSpPr>
              <p:nvPr/>
            </p:nvSpPr>
            <p:spPr bwMode="blackWhite">
              <a:xfrm>
                <a:off x="1762" y="1796"/>
                <a:ext cx="656" cy="801"/>
              </a:xfrm>
              <a:prstGeom prst="rect">
                <a:avLst/>
              </a:prstGeom>
              <a:noFill/>
              <a:ln w="9525">
                <a:noFill/>
                <a:miter lim="800000"/>
                <a:headEnd/>
                <a:tailEnd/>
              </a:ln>
            </p:spPr>
            <p:txBody>
              <a:bodyPr lIns="0" tIns="0" rIns="0" bIns="0" anchor="ctr" anchorCtr="1">
                <a:spAutoFit/>
              </a:bodyPr>
              <a:lstStyle/>
              <a:p>
                <a:pPr algn="ctr" defTabSz="833438">
                  <a:spcBef>
                    <a:spcPct val="20000"/>
                  </a:spcBef>
                </a:pPr>
                <a:r>
                  <a:rPr lang="zh-CN" altLang="en-US" sz="1700">
                    <a:ea typeface="华文细黑" pitchFamily="2" charset="-122"/>
                  </a:rPr>
                  <a:t>社区论坛</a:t>
                </a:r>
              </a:p>
            </p:txBody>
          </p:sp>
          <p:sp>
            <p:nvSpPr>
              <p:cNvPr id="10265" name="Rectangle 57"/>
              <p:cNvSpPr>
                <a:spLocks noChangeArrowheads="1"/>
              </p:cNvSpPr>
              <p:nvPr/>
            </p:nvSpPr>
            <p:spPr bwMode="blackWhite">
              <a:xfrm>
                <a:off x="2402" y="841"/>
                <a:ext cx="661" cy="400"/>
              </a:xfrm>
              <a:prstGeom prst="rect">
                <a:avLst/>
              </a:prstGeom>
              <a:noFill/>
              <a:ln w="9525">
                <a:noFill/>
                <a:miter lim="800000"/>
                <a:headEnd/>
                <a:tailEnd/>
              </a:ln>
            </p:spPr>
            <p:txBody>
              <a:bodyPr lIns="0" tIns="0" rIns="0" bIns="0" anchor="ctr" anchorCtr="1">
                <a:spAutoFit/>
              </a:bodyPr>
              <a:lstStyle/>
              <a:p>
                <a:pPr algn="ctr" defTabSz="833438">
                  <a:spcBef>
                    <a:spcPct val="20000"/>
                  </a:spcBef>
                </a:pPr>
                <a:r>
                  <a:rPr lang="zh-CN" altLang="en-US" sz="1700">
                    <a:ea typeface="华文细黑" pitchFamily="2" charset="-122"/>
                  </a:rPr>
                  <a:t>博客</a:t>
                </a:r>
              </a:p>
            </p:txBody>
          </p:sp>
          <p:sp>
            <p:nvSpPr>
              <p:cNvPr id="10266" name="Rectangle 58"/>
              <p:cNvSpPr>
                <a:spLocks noChangeArrowheads="1"/>
              </p:cNvSpPr>
              <p:nvPr/>
            </p:nvSpPr>
            <p:spPr bwMode="blackWhite">
              <a:xfrm>
                <a:off x="3758" y="853"/>
                <a:ext cx="651" cy="801"/>
              </a:xfrm>
              <a:prstGeom prst="rect">
                <a:avLst/>
              </a:prstGeom>
              <a:noFill/>
              <a:ln w="9525">
                <a:noFill/>
                <a:miter lim="800000"/>
                <a:headEnd/>
                <a:tailEnd/>
              </a:ln>
            </p:spPr>
            <p:txBody>
              <a:bodyPr lIns="0" tIns="0" rIns="0" bIns="0" anchor="ctr" anchorCtr="1">
                <a:spAutoFit/>
              </a:bodyPr>
              <a:lstStyle/>
              <a:p>
                <a:pPr algn="ctr" defTabSz="833438">
                  <a:spcBef>
                    <a:spcPct val="20000"/>
                  </a:spcBef>
                </a:pPr>
                <a:r>
                  <a:rPr lang="zh-CN" altLang="en-US" sz="1700">
                    <a:ea typeface="华文细黑" pitchFamily="2" charset="-122"/>
                  </a:rPr>
                  <a:t>视频网站</a:t>
                </a:r>
              </a:p>
            </p:txBody>
          </p:sp>
          <p:sp>
            <p:nvSpPr>
              <p:cNvPr id="10267" name="Rectangle 59"/>
              <p:cNvSpPr>
                <a:spLocks noChangeArrowheads="1"/>
              </p:cNvSpPr>
              <p:nvPr/>
            </p:nvSpPr>
            <p:spPr bwMode="blackWhite">
              <a:xfrm>
                <a:off x="4035" y="2182"/>
                <a:ext cx="663" cy="800"/>
              </a:xfrm>
              <a:prstGeom prst="rect">
                <a:avLst/>
              </a:prstGeom>
              <a:noFill/>
              <a:ln w="9525">
                <a:noFill/>
                <a:miter lim="800000"/>
                <a:headEnd/>
                <a:tailEnd/>
              </a:ln>
            </p:spPr>
            <p:txBody>
              <a:bodyPr lIns="0" tIns="0" rIns="0" bIns="0" anchor="ctr" anchorCtr="1">
                <a:spAutoFit/>
              </a:bodyPr>
              <a:lstStyle/>
              <a:p>
                <a:pPr algn="ctr" defTabSz="833438">
                  <a:spcBef>
                    <a:spcPct val="20000"/>
                  </a:spcBef>
                </a:pPr>
                <a:r>
                  <a:rPr lang="zh-CN" altLang="en-US" sz="1700">
                    <a:ea typeface="华文细黑" pitchFamily="2" charset="-122"/>
                  </a:rPr>
                  <a:t>搜索引擎</a:t>
                </a:r>
              </a:p>
            </p:txBody>
          </p:sp>
          <p:sp>
            <p:nvSpPr>
              <p:cNvPr id="10268" name="Rectangle 60"/>
              <p:cNvSpPr>
                <a:spLocks noChangeArrowheads="1"/>
              </p:cNvSpPr>
              <p:nvPr/>
            </p:nvSpPr>
            <p:spPr bwMode="blackWhite">
              <a:xfrm>
                <a:off x="2705" y="2774"/>
                <a:ext cx="658" cy="800"/>
              </a:xfrm>
              <a:prstGeom prst="rect">
                <a:avLst/>
              </a:prstGeom>
              <a:noFill/>
              <a:ln w="9525">
                <a:noFill/>
                <a:miter lim="800000"/>
                <a:headEnd/>
                <a:tailEnd/>
              </a:ln>
            </p:spPr>
            <p:txBody>
              <a:bodyPr lIns="0" tIns="0" rIns="0" bIns="0" anchor="ctr" anchorCtr="1">
                <a:spAutoFit/>
              </a:bodyPr>
              <a:lstStyle/>
              <a:p>
                <a:pPr algn="ctr" defTabSz="833438">
                  <a:spcBef>
                    <a:spcPct val="20000"/>
                  </a:spcBef>
                </a:pPr>
                <a:r>
                  <a:rPr lang="zh-CN" altLang="en-US" sz="1700">
                    <a:ea typeface="华文细黑" pitchFamily="2" charset="-122"/>
                  </a:rPr>
                  <a:t>即时通讯</a:t>
                </a:r>
              </a:p>
            </p:txBody>
          </p:sp>
        </p:grpSp>
        <p:pic>
          <p:nvPicPr>
            <p:cNvPr id="10246" name="Picture 4" descr="未标题-1"/>
            <p:cNvPicPr>
              <a:picLocks noChangeAspect="1" noChangeArrowheads="1"/>
            </p:cNvPicPr>
            <p:nvPr/>
          </p:nvPicPr>
          <p:blipFill>
            <a:blip r:embed="rId2" cstate="email"/>
            <a:srcRect/>
            <a:stretch>
              <a:fillRect/>
            </a:stretch>
          </p:blipFill>
          <p:spPr bwMode="auto">
            <a:xfrm>
              <a:off x="2736" y="3360"/>
              <a:ext cx="403" cy="340"/>
            </a:xfrm>
            <a:prstGeom prst="rect">
              <a:avLst/>
            </a:prstGeom>
            <a:noFill/>
            <a:ln w="9525">
              <a:noFill/>
              <a:miter lim="800000"/>
              <a:headEnd/>
              <a:tailEnd/>
            </a:ln>
          </p:spPr>
        </p:pic>
        <p:pic>
          <p:nvPicPr>
            <p:cNvPr id="10247" name="Picture 5" descr="未标题-2"/>
            <p:cNvPicPr>
              <a:picLocks noChangeAspect="1" noChangeArrowheads="1"/>
            </p:cNvPicPr>
            <p:nvPr/>
          </p:nvPicPr>
          <p:blipFill>
            <a:blip r:embed="rId3" cstate="email"/>
            <a:srcRect/>
            <a:stretch>
              <a:fillRect/>
            </a:stretch>
          </p:blipFill>
          <p:spPr bwMode="auto">
            <a:xfrm>
              <a:off x="2208" y="3552"/>
              <a:ext cx="499" cy="498"/>
            </a:xfrm>
            <a:prstGeom prst="rect">
              <a:avLst/>
            </a:prstGeom>
            <a:noFill/>
            <a:ln w="9525">
              <a:noFill/>
              <a:miter lim="800000"/>
              <a:headEnd/>
              <a:tailEnd/>
            </a:ln>
          </p:spPr>
        </p:pic>
        <p:pic>
          <p:nvPicPr>
            <p:cNvPr id="10248" name="Picture 6" descr="未标题-4"/>
            <p:cNvPicPr>
              <a:picLocks noChangeAspect="1" noChangeArrowheads="1"/>
            </p:cNvPicPr>
            <p:nvPr/>
          </p:nvPicPr>
          <p:blipFill>
            <a:blip r:embed="rId4" cstate="email"/>
            <a:srcRect/>
            <a:stretch>
              <a:fillRect/>
            </a:stretch>
          </p:blipFill>
          <p:spPr bwMode="auto">
            <a:xfrm>
              <a:off x="3264" y="1039"/>
              <a:ext cx="960" cy="501"/>
            </a:xfrm>
            <a:prstGeom prst="rect">
              <a:avLst/>
            </a:prstGeom>
            <a:noFill/>
            <a:ln w="9525">
              <a:noFill/>
              <a:miter lim="800000"/>
              <a:headEnd/>
              <a:tailEnd/>
            </a:ln>
          </p:spPr>
        </p:pic>
        <p:pic>
          <p:nvPicPr>
            <p:cNvPr id="10249" name="Picture 7" descr="未标题-5"/>
            <p:cNvPicPr>
              <a:picLocks noChangeAspect="1" noChangeArrowheads="1"/>
            </p:cNvPicPr>
            <p:nvPr/>
          </p:nvPicPr>
          <p:blipFill>
            <a:blip r:embed="rId5" cstate="email"/>
            <a:srcRect/>
            <a:stretch>
              <a:fillRect/>
            </a:stretch>
          </p:blipFill>
          <p:spPr bwMode="auto">
            <a:xfrm>
              <a:off x="528" y="2448"/>
              <a:ext cx="610" cy="340"/>
            </a:xfrm>
            <a:prstGeom prst="rect">
              <a:avLst/>
            </a:prstGeom>
            <a:noFill/>
            <a:ln w="9525">
              <a:noFill/>
              <a:miter lim="800000"/>
              <a:headEnd/>
              <a:tailEnd/>
            </a:ln>
          </p:spPr>
        </p:pic>
        <p:pic>
          <p:nvPicPr>
            <p:cNvPr id="10250" name="Picture 8" descr="未标题-6"/>
            <p:cNvPicPr>
              <a:picLocks noChangeAspect="1" noChangeArrowheads="1"/>
            </p:cNvPicPr>
            <p:nvPr/>
          </p:nvPicPr>
          <p:blipFill>
            <a:blip r:embed="rId6" cstate="email"/>
            <a:srcRect/>
            <a:stretch>
              <a:fillRect/>
            </a:stretch>
          </p:blipFill>
          <p:spPr bwMode="auto">
            <a:xfrm>
              <a:off x="4128" y="2400"/>
              <a:ext cx="1096" cy="340"/>
            </a:xfrm>
            <a:prstGeom prst="rect">
              <a:avLst/>
            </a:prstGeom>
            <a:noFill/>
            <a:ln w="9525">
              <a:noFill/>
              <a:miter lim="800000"/>
              <a:headEnd/>
              <a:tailEnd/>
            </a:ln>
          </p:spPr>
        </p:pic>
        <p:pic>
          <p:nvPicPr>
            <p:cNvPr id="10251" name="Picture 9" descr="未标题-7"/>
            <p:cNvPicPr>
              <a:picLocks noChangeAspect="1" noChangeArrowheads="1"/>
            </p:cNvPicPr>
            <p:nvPr/>
          </p:nvPicPr>
          <p:blipFill>
            <a:blip r:embed="rId7" cstate="email"/>
            <a:srcRect/>
            <a:stretch>
              <a:fillRect/>
            </a:stretch>
          </p:blipFill>
          <p:spPr bwMode="auto">
            <a:xfrm>
              <a:off x="4272" y="1296"/>
              <a:ext cx="1152" cy="521"/>
            </a:xfrm>
            <a:prstGeom prst="rect">
              <a:avLst/>
            </a:prstGeom>
            <a:noFill/>
            <a:ln w="9525">
              <a:noFill/>
              <a:miter lim="800000"/>
              <a:headEnd/>
              <a:tailEnd/>
            </a:ln>
          </p:spPr>
        </p:pic>
        <p:pic>
          <p:nvPicPr>
            <p:cNvPr id="10252" name="Picture 10" descr="未标题-8"/>
            <p:cNvPicPr>
              <a:picLocks noChangeAspect="1" noChangeArrowheads="1"/>
            </p:cNvPicPr>
            <p:nvPr/>
          </p:nvPicPr>
          <p:blipFill>
            <a:blip r:embed="rId8" cstate="email"/>
            <a:srcRect/>
            <a:stretch>
              <a:fillRect/>
            </a:stretch>
          </p:blipFill>
          <p:spPr bwMode="auto">
            <a:xfrm>
              <a:off x="3648" y="1680"/>
              <a:ext cx="894" cy="340"/>
            </a:xfrm>
            <a:prstGeom prst="rect">
              <a:avLst/>
            </a:prstGeom>
            <a:noFill/>
            <a:ln w="9525">
              <a:noFill/>
              <a:miter lim="800000"/>
              <a:headEnd/>
              <a:tailEnd/>
            </a:ln>
          </p:spPr>
        </p:pic>
        <p:pic>
          <p:nvPicPr>
            <p:cNvPr id="10253" name="Picture 11" descr="未标题-9"/>
            <p:cNvPicPr>
              <a:picLocks noChangeAspect="1" noChangeArrowheads="1"/>
            </p:cNvPicPr>
            <p:nvPr/>
          </p:nvPicPr>
          <p:blipFill>
            <a:blip r:embed="rId9" cstate="email"/>
            <a:srcRect/>
            <a:stretch>
              <a:fillRect/>
            </a:stretch>
          </p:blipFill>
          <p:spPr bwMode="auto">
            <a:xfrm>
              <a:off x="2832" y="3744"/>
              <a:ext cx="1074" cy="340"/>
            </a:xfrm>
            <a:prstGeom prst="rect">
              <a:avLst/>
            </a:prstGeom>
            <a:noFill/>
            <a:ln w="9525">
              <a:noFill/>
              <a:miter lim="800000"/>
              <a:headEnd/>
              <a:tailEnd/>
            </a:ln>
          </p:spPr>
        </p:pic>
        <p:pic>
          <p:nvPicPr>
            <p:cNvPr id="10254" name="Picture 12" descr="未标题-11"/>
            <p:cNvPicPr>
              <a:picLocks noChangeAspect="1" noChangeArrowheads="1"/>
            </p:cNvPicPr>
            <p:nvPr/>
          </p:nvPicPr>
          <p:blipFill>
            <a:blip r:embed="rId10" cstate="email"/>
            <a:srcRect/>
            <a:stretch>
              <a:fillRect/>
            </a:stretch>
          </p:blipFill>
          <p:spPr bwMode="auto">
            <a:xfrm>
              <a:off x="3696" y="2784"/>
              <a:ext cx="1090" cy="340"/>
            </a:xfrm>
            <a:prstGeom prst="rect">
              <a:avLst/>
            </a:prstGeom>
            <a:noFill/>
            <a:ln w="9525">
              <a:noFill/>
              <a:miter lim="800000"/>
              <a:headEnd/>
              <a:tailEnd/>
            </a:ln>
          </p:spPr>
        </p:pic>
        <p:pic>
          <p:nvPicPr>
            <p:cNvPr id="10255" name="Picture 13" descr="未标题-12"/>
            <p:cNvPicPr>
              <a:picLocks noChangeAspect="1" noChangeArrowheads="1"/>
            </p:cNvPicPr>
            <p:nvPr/>
          </p:nvPicPr>
          <p:blipFill>
            <a:blip r:embed="rId11" cstate="email"/>
            <a:srcRect/>
            <a:stretch>
              <a:fillRect/>
            </a:stretch>
          </p:blipFill>
          <p:spPr bwMode="auto">
            <a:xfrm>
              <a:off x="3936" y="3216"/>
              <a:ext cx="899" cy="340"/>
            </a:xfrm>
            <a:prstGeom prst="rect">
              <a:avLst/>
            </a:prstGeom>
            <a:noFill/>
            <a:ln w="9525">
              <a:noFill/>
              <a:miter lim="800000"/>
              <a:headEnd/>
              <a:tailEnd/>
            </a:ln>
          </p:spPr>
        </p:pic>
        <p:pic>
          <p:nvPicPr>
            <p:cNvPr id="10256" name="Picture 14" descr="未标题-13"/>
            <p:cNvPicPr>
              <a:picLocks noChangeAspect="1" noChangeArrowheads="1"/>
            </p:cNvPicPr>
            <p:nvPr/>
          </p:nvPicPr>
          <p:blipFill>
            <a:blip r:embed="rId12"/>
            <a:srcRect/>
            <a:stretch>
              <a:fillRect/>
            </a:stretch>
          </p:blipFill>
          <p:spPr bwMode="auto">
            <a:xfrm>
              <a:off x="0" y="2928"/>
              <a:ext cx="1248" cy="383"/>
            </a:xfrm>
            <a:prstGeom prst="rect">
              <a:avLst/>
            </a:prstGeom>
            <a:noFill/>
            <a:ln w="9525">
              <a:noFill/>
              <a:miter lim="800000"/>
              <a:headEnd/>
              <a:tailEnd/>
            </a:ln>
          </p:spPr>
        </p:pic>
        <p:pic>
          <p:nvPicPr>
            <p:cNvPr id="10257" name="Picture 15" descr="未标题-14"/>
            <p:cNvPicPr>
              <a:picLocks noChangeAspect="1" noChangeArrowheads="1"/>
            </p:cNvPicPr>
            <p:nvPr/>
          </p:nvPicPr>
          <p:blipFill>
            <a:blip r:embed="rId13" cstate="email"/>
            <a:srcRect/>
            <a:stretch>
              <a:fillRect/>
            </a:stretch>
          </p:blipFill>
          <p:spPr bwMode="auto">
            <a:xfrm>
              <a:off x="1152" y="3097"/>
              <a:ext cx="960" cy="411"/>
            </a:xfrm>
            <a:prstGeom prst="rect">
              <a:avLst/>
            </a:prstGeom>
            <a:noFill/>
            <a:ln w="9525">
              <a:noFill/>
              <a:miter lim="800000"/>
              <a:headEnd/>
              <a:tailEnd/>
            </a:ln>
          </p:spPr>
        </p:pic>
        <p:pic>
          <p:nvPicPr>
            <p:cNvPr id="10258" name="Picture 18" descr="未标题-16"/>
            <p:cNvPicPr>
              <a:picLocks noChangeAspect="1" noChangeArrowheads="1"/>
            </p:cNvPicPr>
            <p:nvPr/>
          </p:nvPicPr>
          <p:blipFill>
            <a:blip r:embed="rId14">
              <a:lum bright="-24000" contrast="18000"/>
            </a:blip>
            <a:srcRect/>
            <a:stretch>
              <a:fillRect/>
            </a:stretch>
          </p:blipFill>
          <p:spPr bwMode="auto">
            <a:xfrm>
              <a:off x="1296" y="2112"/>
              <a:ext cx="862" cy="523"/>
            </a:xfrm>
            <a:prstGeom prst="rect">
              <a:avLst/>
            </a:prstGeom>
            <a:noFill/>
            <a:ln w="9525">
              <a:noFill/>
              <a:miter lim="800000"/>
              <a:headEnd/>
              <a:tailEnd/>
            </a:ln>
          </p:spPr>
        </p:pic>
        <p:pic>
          <p:nvPicPr>
            <p:cNvPr id="10259" name="Picture 19" descr="未标题-1"/>
            <p:cNvPicPr>
              <a:picLocks noChangeAspect="1" noChangeArrowheads="1"/>
            </p:cNvPicPr>
            <p:nvPr/>
          </p:nvPicPr>
          <p:blipFill>
            <a:blip r:embed="rId15" cstate="email"/>
            <a:srcRect/>
            <a:stretch>
              <a:fillRect/>
            </a:stretch>
          </p:blipFill>
          <p:spPr bwMode="auto">
            <a:xfrm>
              <a:off x="576" y="1104"/>
              <a:ext cx="1152" cy="471"/>
            </a:xfrm>
            <a:prstGeom prst="rect">
              <a:avLst/>
            </a:prstGeom>
            <a:noFill/>
            <a:ln w="9525">
              <a:noFill/>
              <a:miter lim="800000"/>
              <a:headEnd/>
              <a:tailEnd/>
            </a:ln>
          </p:spPr>
        </p:pic>
        <p:pic>
          <p:nvPicPr>
            <p:cNvPr id="10260" name="Picture 20" descr="未标题-2"/>
            <p:cNvPicPr>
              <a:picLocks noChangeAspect="1" noChangeArrowheads="1"/>
            </p:cNvPicPr>
            <p:nvPr/>
          </p:nvPicPr>
          <p:blipFill>
            <a:blip r:embed="rId16"/>
            <a:srcRect/>
            <a:stretch>
              <a:fillRect/>
            </a:stretch>
          </p:blipFill>
          <p:spPr bwMode="auto">
            <a:xfrm>
              <a:off x="1536" y="1296"/>
              <a:ext cx="1008" cy="580"/>
            </a:xfrm>
            <a:prstGeom prst="rect">
              <a:avLst/>
            </a:prstGeom>
            <a:noFill/>
            <a:ln w="9525">
              <a:noFill/>
              <a:miter lim="800000"/>
              <a:headEnd/>
              <a:tailEnd/>
            </a:ln>
          </p:spPr>
        </p:pic>
        <p:pic>
          <p:nvPicPr>
            <p:cNvPr id="10261" name="Picture 21" descr="未标题-3"/>
            <p:cNvPicPr>
              <a:picLocks noChangeAspect="1" noChangeArrowheads="1"/>
            </p:cNvPicPr>
            <p:nvPr/>
          </p:nvPicPr>
          <p:blipFill>
            <a:blip r:embed="rId17" cstate="email"/>
            <a:srcRect/>
            <a:stretch>
              <a:fillRect/>
            </a:stretch>
          </p:blipFill>
          <p:spPr bwMode="auto">
            <a:xfrm>
              <a:off x="2016" y="912"/>
              <a:ext cx="831" cy="340"/>
            </a:xfrm>
            <a:prstGeom prst="rect">
              <a:avLst/>
            </a:prstGeom>
            <a:noFill/>
            <a:ln w="9525">
              <a:noFill/>
              <a:miter lim="800000"/>
              <a:headEnd/>
              <a:tailEnd/>
            </a:ln>
          </p:spPr>
        </p:pic>
        <p:pic>
          <p:nvPicPr>
            <p:cNvPr id="10262" name="Picture 62"/>
            <p:cNvPicPr>
              <a:picLocks noChangeAspect="1" noChangeArrowheads="1"/>
            </p:cNvPicPr>
            <p:nvPr/>
          </p:nvPicPr>
          <p:blipFill>
            <a:blip r:embed="rId18" cstate="email"/>
            <a:srcRect/>
            <a:stretch>
              <a:fillRect/>
            </a:stretch>
          </p:blipFill>
          <p:spPr bwMode="auto">
            <a:xfrm>
              <a:off x="1680" y="2736"/>
              <a:ext cx="497" cy="255"/>
            </a:xfrm>
            <a:prstGeom prst="rect">
              <a:avLst/>
            </a:prstGeom>
            <a:noFill/>
            <a:ln w="9525">
              <a:noFill/>
              <a:miter lim="800000"/>
              <a:headEnd/>
              <a:tailEnd/>
            </a:ln>
          </p:spPr>
        </p:pic>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32"/>
          <p:cNvGrpSpPr>
            <a:grpSpLocks/>
          </p:cNvGrpSpPr>
          <p:nvPr/>
        </p:nvGrpSpPr>
        <p:grpSpPr bwMode="auto">
          <a:xfrm>
            <a:off x="74613" y="1743075"/>
            <a:ext cx="8916987" cy="5038725"/>
            <a:chOff x="47" y="1098"/>
            <a:chExt cx="5617" cy="3174"/>
          </a:xfrm>
        </p:grpSpPr>
        <p:pic>
          <p:nvPicPr>
            <p:cNvPr id="11269" name="Picture 8" descr="图片1 拷贝"/>
            <p:cNvPicPr>
              <a:picLocks noChangeAspect="1" noChangeArrowheads="1"/>
            </p:cNvPicPr>
            <p:nvPr/>
          </p:nvPicPr>
          <p:blipFill>
            <a:blip r:embed="rId2"/>
            <a:srcRect/>
            <a:stretch>
              <a:fillRect/>
            </a:stretch>
          </p:blipFill>
          <p:spPr bwMode="auto">
            <a:xfrm>
              <a:off x="356" y="1632"/>
              <a:ext cx="3292" cy="2390"/>
            </a:xfrm>
            <a:prstGeom prst="rect">
              <a:avLst/>
            </a:prstGeom>
            <a:noFill/>
            <a:ln w="9525">
              <a:noFill/>
              <a:miter lim="800000"/>
              <a:headEnd/>
              <a:tailEnd/>
            </a:ln>
          </p:spPr>
        </p:pic>
        <p:sp>
          <p:nvSpPr>
            <p:cNvPr id="8422" name="AutoShape 230"/>
            <p:cNvSpPr>
              <a:spLocks noChangeArrowheads="1"/>
            </p:cNvSpPr>
            <p:nvPr/>
          </p:nvSpPr>
          <p:spPr bwMode="auto">
            <a:xfrm>
              <a:off x="3552" y="3216"/>
              <a:ext cx="1872" cy="960"/>
            </a:xfrm>
            <a:prstGeom prst="roundRect">
              <a:avLst>
                <a:gd name="adj" fmla="val 16667"/>
              </a:avLst>
            </a:prstGeom>
            <a:solidFill>
              <a:schemeClr val="accent1"/>
            </a:solidFill>
            <a:ln w="9525">
              <a:solidFill>
                <a:schemeClr val="tx1"/>
              </a:solidFill>
              <a:round/>
              <a:headEnd/>
              <a:tailEnd/>
            </a:ln>
            <a:effectLst>
              <a:outerShdw dist="45791" dir="2021404" algn="ctr" rotWithShape="0">
                <a:schemeClr val="bg2"/>
              </a:outerShdw>
            </a:effectLst>
          </p:spPr>
          <p:txBody>
            <a:bodyPr wrap="none" anchor="ctr"/>
            <a:lstStyle/>
            <a:p>
              <a:pPr>
                <a:defRPr/>
              </a:pPr>
              <a:endParaRPr lang="zh-CN" altLang="en-US"/>
            </a:p>
          </p:txBody>
        </p:sp>
        <p:sp>
          <p:nvSpPr>
            <p:cNvPr id="11271" name="TextBox 17"/>
            <p:cNvSpPr txBox="1">
              <a:spLocks noChangeArrowheads="1"/>
            </p:cNvSpPr>
            <p:nvPr/>
          </p:nvSpPr>
          <p:spPr bwMode="auto">
            <a:xfrm>
              <a:off x="47" y="1098"/>
              <a:ext cx="1009" cy="520"/>
            </a:xfrm>
            <a:prstGeom prst="rect">
              <a:avLst/>
            </a:prstGeom>
            <a:noFill/>
            <a:ln w="9525">
              <a:noFill/>
              <a:miter lim="800000"/>
              <a:headEnd/>
              <a:tailEnd/>
            </a:ln>
          </p:spPr>
          <p:txBody>
            <a:bodyPr>
              <a:spAutoFit/>
            </a:bodyPr>
            <a:lstStyle/>
            <a:p>
              <a:pPr algn="ctr">
                <a:lnSpc>
                  <a:spcPct val="150000"/>
                </a:lnSpc>
              </a:pPr>
              <a:r>
                <a:rPr lang="zh-CN" altLang="en-US" sz="1600" b="1">
                  <a:solidFill>
                    <a:srgbClr val="FF0000"/>
                  </a:solidFill>
                  <a:latin typeface="黑体" pitchFamily="49" charset="-122"/>
                  <a:ea typeface="黑体" pitchFamily="49" charset="-122"/>
                </a:rPr>
                <a:t>精英文化</a:t>
              </a:r>
            </a:p>
            <a:p>
              <a:pPr algn="ctr">
                <a:lnSpc>
                  <a:spcPct val="150000"/>
                </a:lnSpc>
              </a:pPr>
              <a:r>
                <a:rPr lang="zh-CN" altLang="en-US" sz="1600" b="1">
                  <a:solidFill>
                    <a:srgbClr val="FF0000"/>
                  </a:solidFill>
                  <a:latin typeface="黑体" pitchFamily="49" charset="-122"/>
                  <a:ea typeface="黑体" pitchFamily="49" charset="-122"/>
                </a:rPr>
                <a:t>开创聚众时代</a:t>
              </a:r>
            </a:p>
          </p:txBody>
        </p:sp>
        <p:grpSp>
          <p:nvGrpSpPr>
            <p:cNvPr id="3" name="组合 30"/>
            <p:cNvGrpSpPr>
              <a:grpSpLocks/>
            </p:cNvGrpSpPr>
            <p:nvPr/>
          </p:nvGrpSpPr>
          <p:grpSpPr bwMode="auto">
            <a:xfrm>
              <a:off x="1728" y="2304"/>
              <a:ext cx="1660" cy="361"/>
              <a:chOff x="3070213" y="3489318"/>
              <a:chExt cx="2635249" cy="573089"/>
            </a:xfrm>
          </p:grpSpPr>
          <p:sp>
            <p:nvSpPr>
              <p:cNvPr id="11285" name="AutoShape 13"/>
              <p:cNvSpPr>
                <a:spLocks noChangeArrowheads="1"/>
              </p:cNvSpPr>
              <p:nvPr/>
            </p:nvSpPr>
            <p:spPr bwMode="auto">
              <a:xfrm>
                <a:off x="3070213" y="3489318"/>
                <a:ext cx="2600324" cy="573089"/>
              </a:xfrm>
              <a:prstGeom prst="roundRect">
                <a:avLst>
                  <a:gd name="adj" fmla="val 16667"/>
                </a:avLst>
              </a:prstGeom>
              <a:solidFill>
                <a:srgbClr val="EAEAEA"/>
              </a:solidFill>
              <a:ln w="9525" algn="ctr">
                <a:noFill/>
                <a:round/>
                <a:headEnd/>
                <a:tailEnd/>
              </a:ln>
              <a:effectLst>
                <a:prstShdw prst="shdw17" dist="17961" dir="2700000">
                  <a:srgbClr val="8C8C8C"/>
                </a:prstShdw>
              </a:effectLst>
            </p:spPr>
            <p:txBody>
              <a:bodyPr anchor="ctr">
                <a:spAutoFit/>
              </a:bodyPr>
              <a:lstStyle/>
              <a:p>
                <a:pPr>
                  <a:lnSpc>
                    <a:spcPct val="150000"/>
                  </a:lnSpc>
                </a:pPr>
                <a:endParaRPr lang="zh-CN" altLang="en-US" sz="1900"/>
              </a:p>
            </p:txBody>
          </p:sp>
          <p:sp>
            <p:nvSpPr>
              <p:cNvPr id="11286" name="Rectangle 19"/>
              <p:cNvSpPr>
                <a:spLocks noChangeArrowheads="1"/>
              </p:cNvSpPr>
              <p:nvPr/>
            </p:nvSpPr>
            <p:spPr bwMode="auto">
              <a:xfrm>
                <a:off x="3074975" y="3544881"/>
                <a:ext cx="2630487" cy="414338"/>
              </a:xfrm>
              <a:prstGeom prst="rect">
                <a:avLst/>
              </a:prstGeom>
              <a:noFill/>
              <a:ln w="9525" algn="ctr">
                <a:noFill/>
                <a:miter lim="800000"/>
                <a:headEnd/>
                <a:tailEnd/>
              </a:ln>
            </p:spPr>
            <p:txBody>
              <a:bodyPr wrap="none" lIns="94627" tIns="47314" rIns="94627" bIns="47314">
                <a:spAutoFit/>
              </a:bodyPr>
              <a:lstStyle/>
              <a:p>
                <a:pPr defTabSz="946150">
                  <a:lnSpc>
                    <a:spcPct val="150000"/>
                  </a:lnSpc>
                </a:pPr>
                <a:r>
                  <a:rPr kumimoji="1" lang="en-US" altLang="zh-CN" sz="1400" b="1"/>
                  <a:t>WIKI</a:t>
                </a:r>
                <a:r>
                  <a:rPr kumimoji="1" lang="zh-CN" altLang="en-US" sz="1400" b="1"/>
                  <a:t>、</a:t>
                </a:r>
                <a:r>
                  <a:rPr kumimoji="1" lang="en-US" altLang="zh-CN" sz="1400" b="1"/>
                  <a:t>BBS</a:t>
                </a:r>
                <a:r>
                  <a:rPr kumimoji="1" lang="zh-CN" altLang="en-US" sz="1400" b="1"/>
                  <a:t>、</a:t>
                </a:r>
                <a:r>
                  <a:rPr kumimoji="1" lang="en-US" altLang="zh-CN" sz="1400" b="1"/>
                  <a:t>Blog</a:t>
                </a:r>
                <a:r>
                  <a:rPr kumimoji="1" lang="zh-CN" altLang="en-US" sz="1400" b="1"/>
                  <a:t>、</a:t>
                </a:r>
                <a:r>
                  <a:rPr kumimoji="1" lang="en-US" altLang="zh-CN" sz="1400" b="1"/>
                  <a:t>IM</a:t>
                </a:r>
                <a:r>
                  <a:rPr kumimoji="1" lang="zh-CN" altLang="en-US" sz="1400" b="1"/>
                  <a:t>、</a:t>
                </a:r>
                <a:r>
                  <a:rPr kumimoji="1" lang="en-US" altLang="zh-CN" sz="1400" b="1"/>
                  <a:t>SNS</a:t>
                </a:r>
              </a:p>
            </p:txBody>
          </p:sp>
        </p:grpSp>
        <p:grpSp>
          <p:nvGrpSpPr>
            <p:cNvPr id="4" name="组合 29"/>
            <p:cNvGrpSpPr>
              <a:grpSpLocks/>
            </p:cNvGrpSpPr>
            <p:nvPr/>
          </p:nvGrpSpPr>
          <p:grpSpPr bwMode="auto">
            <a:xfrm>
              <a:off x="960" y="1223"/>
              <a:ext cx="958" cy="361"/>
              <a:chOff x="3074975" y="2544755"/>
              <a:chExt cx="1520824" cy="573089"/>
            </a:xfrm>
          </p:grpSpPr>
          <p:sp>
            <p:nvSpPr>
              <p:cNvPr id="11283" name="AutoShape 10"/>
              <p:cNvSpPr>
                <a:spLocks noChangeArrowheads="1"/>
              </p:cNvSpPr>
              <p:nvPr/>
            </p:nvSpPr>
            <p:spPr bwMode="auto">
              <a:xfrm>
                <a:off x="3074975" y="2544755"/>
                <a:ext cx="1520824" cy="573089"/>
              </a:xfrm>
              <a:prstGeom prst="roundRect">
                <a:avLst>
                  <a:gd name="adj" fmla="val 16667"/>
                </a:avLst>
              </a:prstGeom>
              <a:solidFill>
                <a:srgbClr val="EAEAEA"/>
              </a:solidFill>
              <a:ln w="9525" algn="ctr">
                <a:noFill/>
                <a:round/>
                <a:headEnd/>
                <a:tailEnd/>
              </a:ln>
              <a:effectLst>
                <a:prstShdw prst="shdw17" dist="17961" dir="2700000">
                  <a:srgbClr val="8C8C8C"/>
                </a:prstShdw>
              </a:effectLst>
            </p:spPr>
            <p:txBody>
              <a:bodyPr anchor="ctr">
                <a:spAutoFit/>
              </a:bodyPr>
              <a:lstStyle/>
              <a:p>
                <a:pPr>
                  <a:lnSpc>
                    <a:spcPct val="150000"/>
                  </a:lnSpc>
                </a:pPr>
                <a:endParaRPr lang="zh-CN" altLang="en-US" sz="1900"/>
              </a:p>
            </p:txBody>
          </p:sp>
          <p:sp>
            <p:nvSpPr>
              <p:cNvPr id="11284" name="Rectangle 20"/>
              <p:cNvSpPr>
                <a:spLocks noChangeArrowheads="1"/>
              </p:cNvSpPr>
              <p:nvPr/>
            </p:nvSpPr>
            <p:spPr bwMode="auto">
              <a:xfrm>
                <a:off x="3151175" y="2600318"/>
                <a:ext cx="1428750" cy="368300"/>
              </a:xfrm>
              <a:prstGeom prst="rect">
                <a:avLst/>
              </a:prstGeom>
              <a:noFill/>
              <a:ln w="9525" algn="ctr">
                <a:noFill/>
                <a:miter lim="800000"/>
                <a:headEnd/>
                <a:tailEnd/>
              </a:ln>
            </p:spPr>
            <p:txBody>
              <a:bodyPr wrap="none" lIns="91428" tIns="45714" rIns="91428" bIns="45714">
                <a:spAutoFit/>
              </a:bodyPr>
              <a:lstStyle/>
              <a:p>
                <a:pPr defTabSz="946150">
                  <a:lnSpc>
                    <a:spcPct val="130000"/>
                  </a:lnSpc>
                </a:pPr>
                <a:r>
                  <a:rPr lang="zh-CN" altLang="en-US" sz="1400" b="1">
                    <a:latin typeface="宋体" pitchFamily="2" charset="-122"/>
                  </a:rPr>
                  <a:t>门户、资讯网站</a:t>
                </a:r>
              </a:p>
            </p:txBody>
          </p:sp>
        </p:grpSp>
        <p:sp>
          <p:nvSpPr>
            <p:cNvPr id="23568" name="AutoShape 16"/>
            <p:cNvSpPr>
              <a:spLocks noChangeArrowheads="1"/>
            </p:cNvSpPr>
            <p:nvPr/>
          </p:nvSpPr>
          <p:spPr bwMode="auto">
            <a:xfrm>
              <a:off x="3552" y="2772"/>
              <a:ext cx="1869" cy="372"/>
            </a:xfrm>
            <a:prstGeom prst="roundRect">
              <a:avLst>
                <a:gd name="adj" fmla="val 19494"/>
              </a:avLst>
            </a:prstGeom>
            <a:solidFill>
              <a:srgbClr val="FF9933"/>
            </a:solidFill>
            <a:ln>
              <a:headEnd/>
              <a:tailEnd/>
            </a:ln>
          </p:spPr>
          <p:style>
            <a:lnRef idx="1">
              <a:schemeClr val="accent1"/>
            </a:lnRef>
            <a:fillRef idx="3">
              <a:schemeClr val="accent1"/>
            </a:fillRef>
            <a:effectRef idx="2">
              <a:schemeClr val="accent1"/>
            </a:effectRef>
            <a:fontRef idx="minor">
              <a:schemeClr val="lt1"/>
            </a:fontRef>
          </p:style>
          <p:txBody>
            <a:bodyPr anchor="ctr">
              <a:spAutoFit/>
            </a:bodyPr>
            <a:lstStyle/>
            <a:p>
              <a:pPr>
                <a:lnSpc>
                  <a:spcPct val="150000"/>
                </a:lnSpc>
                <a:defRPr/>
              </a:pPr>
              <a:endParaRPr lang="zh-CN" altLang="en-US" sz="1900"/>
            </a:p>
          </p:txBody>
        </p:sp>
        <p:sp>
          <p:nvSpPr>
            <p:cNvPr id="11275" name="Text Box 17"/>
            <p:cNvSpPr txBox="1">
              <a:spLocks noChangeArrowheads="1"/>
            </p:cNvSpPr>
            <p:nvPr/>
          </p:nvSpPr>
          <p:spPr bwMode="auto">
            <a:xfrm>
              <a:off x="3552" y="2830"/>
              <a:ext cx="2106" cy="259"/>
            </a:xfrm>
            <a:prstGeom prst="rect">
              <a:avLst/>
            </a:prstGeom>
            <a:noFill/>
            <a:ln w="9525" algn="ctr">
              <a:noFill/>
              <a:miter lim="800000"/>
              <a:headEnd/>
              <a:tailEnd/>
            </a:ln>
          </p:spPr>
          <p:txBody>
            <a:bodyPr lIns="91428" tIns="45714" rIns="91428" bIns="45714">
              <a:spAutoFit/>
            </a:bodyPr>
            <a:lstStyle/>
            <a:p>
              <a:pPr defTabSz="946150">
                <a:lnSpc>
                  <a:spcPct val="150000"/>
                </a:lnSpc>
              </a:pPr>
              <a:r>
                <a:rPr lang="zh-CN" altLang="en-US" sz="1400" b="1"/>
                <a:t>微博客、网络电视、手机媒体</a:t>
              </a:r>
              <a:r>
                <a:rPr lang="en-US" altLang="zh-CN" sz="1400" b="1"/>
                <a:t>……</a:t>
              </a:r>
              <a:endParaRPr lang="zh-CN" altLang="en-US" sz="1400" b="1"/>
            </a:p>
          </p:txBody>
        </p:sp>
        <p:sp>
          <p:nvSpPr>
            <p:cNvPr id="11276" name="TextBox 19"/>
            <p:cNvSpPr txBox="1">
              <a:spLocks noChangeArrowheads="1"/>
            </p:cNvSpPr>
            <p:nvPr/>
          </p:nvSpPr>
          <p:spPr bwMode="auto">
            <a:xfrm>
              <a:off x="3408" y="1872"/>
              <a:ext cx="2256" cy="346"/>
            </a:xfrm>
            <a:prstGeom prst="rect">
              <a:avLst/>
            </a:prstGeom>
            <a:noFill/>
            <a:ln w="9525">
              <a:noFill/>
              <a:miter lim="800000"/>
              <a:headEnd/>
              <a:tailEnd/>
            </a:ln>
          </p:spPr>
          <p:txBody>
            <a:bodyPr>
              <a:spAutoFit/>
            </a:bodyPr>
            <a:lstStyle/>
            <a:p>
              <a:pPr algn="ctr">
                <a:lnSpc>
                  <a:spcPct val="150000"/>
                </a:lnSpc>
              </a:pPr>
              <a:r>
                <a:rPr lang="zh-CN" altLang="en-US" sz="2000" b="1">
                  <a:solidFill>
                    <a:srgbClr val="FF0000"/>
                  </a:solidFill>
                  <a:latin typeface="黑体" pitchFamily="49" charset="-122"/>
                  <a:ea typeface="黑体" pitchFamily="49" charset="-122"/>
                </a:rPr>
                <a:t>个性文化，开创定制时代</a:t>
              </a:r>
            </a:p>
          </p:txBody>
        </p:sp>
        <p:sp>
          <p:nvSpPr>
            <p:cNvPr id="11277" name="矩形 21"/>
            <p:cNvSpPr>
              <a:spLocks noChangeArrowheads="1"/>
            </p:cNvSpPr>
            <p:nvPr/>
          </p:nvSpPr>
          <p:spPr bwMode="auto">
            <a:xfrm>
              <a:off x="3460" y="2322"/>
              <a:ext cx="2204" cy="406"/>
            </a:xfrm>
            <a:prstGeom prst="rect">
              <a:avLst/>
            </a:prstGeom>
            <a:noFill/>
            <a:ln w="9525">
              <a:noFill/>
              <a:miter lim="800000"/>
              <a:headEnd/>
              <a:tailEnd/>
            </a:ln>
          </p:spPr>
          <p:txBody>
            <a:bodyPr>
              <a:spAutoFit/>
            </a:bodyPr>
            <a:lstStyle/>
            <a:p>
              <a:pPr algn="ctr" defTabSz="946150">
                <a:lnSpc>
                  <a:spcPct val="130000"/>
                </a:lnSpc>
              </a:pPr>
              <a:r>
                <a:rPr lang="zh-CN" altLang="en-US" sz="1400">
                  <a:latin typeface="黑体" pitchFamily="49" charset="-122"/>
                  <a:ea typeface="黑体" pitchFamily="49" charset="-122"/>
                </a:rPr>
                <a:t>基于用户行为、习惯和信息的聚合</a:t>
              </a:r>
              <a:endParaRPr lang="en-US" altLang="zh-CN" sz="2000">
                <a:latin typeface="黑体" pitchFamily="49" charset="-122"/>
                <a:ea typeface="黑体" pitchFamily="49" charset="-122"/>
              </a:endParaRPr>
            </a:p>
            <a:p>
              <a:pPr algn="ctr" defTabSz="946150">
                <a:lnSpc>
                  <a:spcPct val="130000"/>
                </a:lnSpc>
              </a:pPr>
              <a:r>
                <a:rPr lang="zh-CN" altLang="en-US" sz="1400">
                  <a:latin typeface="黑体" pitchFamily="49" charset="-122"/>
                  <a:ea typeface="黑体" pitchFamily="49" charset="-122"/>
                </a:rPr>
                <a:t>可锁定目标的网络媒体</a:t>
              </a:r>
            </a:p>
          </p:txBody>
        </p:sp>
        <p:grpSp>
          <p:nvGrpSpPr>
            <p:cNvPr id="5" name="Group 231"/>
            <p:cNvGrpSpPr>
              <a:grpSpLocks/>
            </p:cNvGrpSpPr>
            <p:nvPr/>
          </p:nvGrpSpPr>
          <p:grpSpPr bwMode="auto">
            <a:xfrm>
              <a:off x="3676" y="3223"/>
              <a:ext cx="1809" cy="855"/>
              <a:chOff x="3676" y="3223"/>
              <a:chExt cx="1809" cy="855"/>
            </a:xfrm>
          </p:grpSpPr>
          <p:sp>
            <p:nvSpPr>
              <p:cNvPr id="11280" name="TextBox 20"/>
              <p:cNvSpPr txBox="1">
                <a:spLocks noChangeArrowheads="1"/>
              </p:cNvSpPr>
              <p:nvPr/>
            </p:nvSpPr>
            <p:spPr bwMode="auto">
              <a:xfrm>
                <a:off x="4090" y="3276"/>
                <a:ext cx="1395" cy="751"/>
              </a:xfrm>
              <a:prstGeom prst="rect">
                <a:avLst/>
              </a:prstGeom>
              <a:noFill/>
              <a:ln w="9525">
                <a:noFill/>
                <a:miter lim="800000"/>
                <a:headEnd/>
                <a:tailEnd/>
              </a:ln>
            </p:spPr>
            <p:txBody>
              <a:bodyPr>
                <a:spAutoFit/>
              </a:bodyPr>
              <a:lstStyle/>
              <a:p>
                <a:pPr>
                  <a:lnSpc>
                    <a:spcPct val="150000"/>
                  </a:lnSpc>
                  <a:buFont typeface="Arial" charset="0"/>
                  <a:buChar char="•"/>
                </a:pPr>
                <a:r>
                  <a:rPr lang="zh-CN" altLang="en-US" sz="1600" b="1">
                    <a:solidFill>
                      <a:schemeClr val="bg1"/>
                    </a:solidFill>
                    <a:latin typeface="黑体" pitchFamily="49" charset="-122"/>
                    <a:ea typeface="黑体" pitchFamily="49" charset="-122"/>
                  </a:rPr>
                  <a:t>精准化信息获取</a:t>
                </a:r>
                <a:endParaRPr lang="en-US" altLang="zh-CN" sz="1600" b="1">
                  <a:solidFill>
                    <a:schemeClr val="bg1"/>
                  </a:solidFill>
                  <a:latin typeface="黑体" pitchFamily="49" charset="-122"/>
                  <a:ea typeface="黑体" pitchFamily="49" charset="-122"/>
                </a:endParaRPr>
              </a:p>
              <a:p>
                <a:pPr>
                  <a:lnSpc>
                    <a:spcPct val="150000"/>
                  </a:lnSpc>
                  <a:buFont typeface="Arial" charset="0"/>
                  <a:buChar char="•"/>
                </a:pPr>
                <a:r>
                  <a:rPr lang="zh-CN" altLang="en-US" sz="1600" b="1">
                    <a:solidFill>
                      <a:schemeClr val="bg1"/>
                    </a:solidFill>
                    <a:latin typeface="黑体" pitchFamily="49" charset="-122"/>
                    <a:ea typeface="黑体" pitchFamily="49" charset="-122"/>
                  </a:rPr>
                  <a:t>个性化需求聚合</a:t>
                </a:r>
                <a:endParaRPr lang="en-US" altLang="zh-CN" sz="1600" b="1">
                  <a:solidFill>
                    <a:schemeClr val="bg1"/>
                  </a:solidFill>
                  <a:latin typeface="黑体" pitchFamily="49" charset="-122"/>
                  <a:ea typeface="黑体" pitchFamily="49" charset="-122"/>
                </a:endParaRPr>
              </a:p>
              <a:p>
                <a:pPr>
                  <a:lnSpc>
                    <a:spcPct val="150000"/>
                  </a:lnSpc>
                  <a:buFont typeface="Arial" charset="0"/>
                  <a:buChar char="•"/>
                </a:pPr>
                <a:r>
                  <a:rPr lang="zh-CN" altLang="en-US" sz="1600" b="1">
                    <a:solidFill>
                      <a:schemeClr val="bg1"/>
                    </a:solidFill>
                    <a:latin typeface="黑体" pitchFamily="49" charset="-122"/>
                    <a:ea typeface="黑体" pitchFamily="49" charset="-122"/>
                  </a:rPr>
                  <a:t>智能化信息流整合</a:t>
                </a:r>
              </a:p>
            </p:txBody>
          </p:sp>
          <p:cxnSp>
            <p:nvCxnSpPr>
              <p:cNvPr id="11281" name="直接连接符 24"/>
              <p:cNvCxnSpPr>
                <a:cxnSpLocks noChangeShapeType="1"/>
              </p:cNvCxnSpPr>
              <p:nvPr/>
            </p:nvCxnSpPr>
            <p:spPr bwMode="auto">
              <a:xfrm rot="5400000">
                <a:off x="3572" y="3650"/>
                <a:ext cx="855" cy="2"/>
              </a:xfrm>
              <a:prstGeom prst="line">
                <a:avLst/>
              </a:prstGeom>
              <a:noFill/>
              <a:ln w="19050" algn="ctr">
                <a:solidFill>
                  <a:schemeClr val="bg1"/>
                </a:solidFill>
                <a:prstDash val="sysDash"/>
                <a:round/>
                <a:headEnd/>
                <a:tailEnd/>
              </a:ln>
            </p:spPr>
          </p:cxnSp>
          <p:sp>
            <p:nvSpPr>
              <p:cNvPr id="11282" name="TextBox 27"/>
              <p:cNvSpPr txBox="1">
                <a:spLocks noChangeArrowheads="1"/>
              </p:cNvSpPr>
              <p:nvPr/>
            </p:nvSpPr>
            <p:spPr bwMode="auto">
              <a:xfrm>
                <a:off x="3676" y="3408"/>
                <a:ext cx="404" cy="506"/>
              </a:xfrm>
              <a:prstGeom prst="rect">
                <a:avLst/>
              </a:prstGeom>
              <a:noFill/>
              <a:ln w="9525">
                <a:noFill/>
                <a:miter lim="800000"/>
                <a:headEnd/>
                <a:tailEnd/>
              </a:ln>
            </p:spPr>
            <p:txBody>
              <a:bodyPr vert="eaVert" wrap="none">
                <a:spAutoFit/>
              </a:bodyPr>
              <a:lstStyle/>
              <a:p>
                <a:pPr>
                  <a:lnSpc>
                    <a:spcPct val="150000"/>
                  </a:lnSpc>
                </a:pPr>
                <a:r>
                  <a:rPr lang="zh-CN" altLang="en-US" sz="2000" b="1">
                    <a:solidFill>
                      <a:schemeClr val="bg1"/>
                    </a:solidFill>
                  </a:rPr>
                  <a:t>特   征</a:t>
                </a:r>
              </a:p>
            </p:txBody>
          </p:sp>
        </p:grpSp>
        <p:sp>
          <p:nvSpPr>
            <p:cNvPr id="11279" name="Rectangle 229"/>
            <p:cNvSpPr>
              <a:spLocks noChangeArrowheads="1"/>
            </p:cNvSpPr>
            <p:nvPr/>
          </p:nvSpPr>
          <p:spPr bwMode="auto">
            <a:xfrm>
              <a:off x="3408" y="1680"/>
              <a:ext cx="2160" cy="2592"/>
            </a:xfrm>
            <a:prstGeom prst="rect">
              <a:avLst/>
            </a:prstGeom>
            <a:solidFill>
              <a:schemeClr val="accent1">
                <a:alpha val="0"/>
              </a:schemeClr>
            </a:solidFill>
            <a:ln w="60325">
              <a:solidFill>
                <a:srgbClr val="FF0000"/>
              </a:solidFill>
              <a:miter lim="800000"/>
              <a:headEnd/>
              <a:tailEnd/>
            </a:ln>
          </p:spPr>
          <p:txBody>
            <a:bodyPr wrap="none" anchor="ctr"/>
            <a:lstStyle/>
            <a:p>
              <a:endParaRPr lang="zh-CN" altLang="en-US"/>
            </a:p>
          </p:txBody>
        </p:sp>
      </p:grpSp>
      <p:sp>
        <p:nvSpPr>
          <p:cNvPr id="8425" name="Rectangle 233"/>
          <p:cNvSpPr>
            <a:spLocks noChangeArrowheads="1"/>
          </p:cNvSpPr>
          <p:nvPr/>
        </p:nvSpPr>
        <p:spPr bwMode="auto">
          <a:xfrm>
            <a:off x="2895600" y="3124200"/>
            <a:ext cx="2436813" cy="336550"/>
          </a:xfrm>
          <a:prstGeom prst="rect">
            <a:avLst/>
          </a:prstGeom>
          <a:noFill/>
          <a:ln w="9525">
            <a:noFill/>
            <a:miter lim="800000"/>
            <a:headEnd/>
            <a:tailEnd/>
          </a:ln>
        </p:spPr>
        <p:txBody>
          <a:bodyPr wrap="none">
            <a:spAutoFit/>
          </a:bodyPr>
          <a:lstStyle/>
          <a:p>
            <a:r>
              <a:rPr lang="zh-CN" altLang="en-US" sz="1600" b="1">
                <a:solidFill>
                  <a:srgbClr val="FF0000"/>
                </a:solidFill>
                <a:latin typeface="黑体" pitchFamily="49" charset="-122"/>
                <a:ea typeface="黑体" pitchFamily="49" charset="-122"/>
              </a:rPr>
              <a:t>草根文化，开创分众时代</a:t>
            </a:r>
          </a:p>
        </p:txBody>
      </p:sp>
      <p:sp>
        <p:nvSpPr>
          <p:cNvPr id="11268" name="Rectangle 22"/>
          <p:cNvSpPr>
            <a:spLocks noChangeArrowheads="1"/>
          </p:cNvSpPr>
          <p:nvPr/>
        </p:nvSpPr>
        <p:spPr bwMode="auto">
          <a:xfrm>
            <a:off x="0" y="838200"/>
            <a:ext cx="9144000" cy="823913"/>
          </a:xfrm>
          <a:prstGeom prst="rect">
            <a:avLst/>
          </a:prstGeom>
          <a:noFill/>
          <a:ln w="9525" algn="ctr">
            <a:noFill/>
            <a:miter lim="800000"/>
            <a:headEnd/>
            <a:tailEnd/>
          </a:ln>
        </p:spPr>
        <p:txBody>
          <a:bodyPr lIns="91428" tIns="45714" rIns="91428" bIns="45714">
            <a:spAutoFit/>
          </a:bodyPr>
          <a:lstStyle/>
          <a:p>
            <a:pPr algn="ctr" defTabSz="946150">
              <a:lnSpc>
                <a:spcPct val="150000"/>
              </a:lnSpc>
            </a:pPr>
            <a:r>
              <a:rPr lang="zh-CN" altLang="en-US" sz="3200" b="1">
                <a:ea typeface="黑体" pitchFamily="49" charset="-122"/>
              </a:rPr>
              <a:t>不断涌现的新媒体，更个性、更智能、更精准</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8425"/>
                                        </p:tgtEl>
                                        <p:attrNameLst>
                                          <p:attrName>style.visibility</p:attrName>
                                        </p:attrNameLst>
                                      </p:cBhvr>
                                      <p:to>
                                        <p:strVal val="visible"/>
                                      </p:to>
                                    </p:set>
                                    <p:anim calcmode="lin" valueType="num">
                                      <p:cBhvr>
                                        <p:cTn id="12" dur="1000" fill="hold"/>
                                        <p:tgtEl>
                                          <p:spTgt spid="8425"/>
                                        </p:tgtEl>
                                        <p:attrNameLst>
                                          <p:attrName>ppt_w</p:attrName>
                                        </p:attrNameLst>
                                      </p:cBhvr>
                                      <p:tavLst>
                                        <p:tav tm="0">
                                          <p:val>
                                            <p:strVal val="#ppt_w*0.70"/>
                                          </p:val>
                                        </p:tav>
                                        <p:tav tm="100000">
                                          <p:val>
                                            <p:strVal val="#ppt_w"/>
                                          </p:val>
                                        </p:tav>
                                      </p:tavLst>
                                    </p:anim>
                                    <p:anim calcmode="lin" valueType="num">
                                      <p:cBhvr>
                                        <p:cTn id="13" dur="1000" fill="hold"/>
                                        <p:tgtEl>
                                          <p:spTgt spid="8425"/>
                                        </p:tgtEl>
                                        <p:attrNameLst>
                                          <p:attrName>ppt_h</p:attrName>
                                        </p:attrNameLst>
                                      </p:cBhvr>
                                      <p:tavLst>
                                        <p:tav tm="0">
                                          <p:val>
                                            <p:strVal val="#ppt_h"/>
                                          </p:val>
                                        </p:tav>
                                        <p:tav tm="100000">
                                          <p:val>
                                            <p:strVal val="#ppt_h"/>
                                          </p:val>
                                        </p:tav>
                                      </p:tavLst>
                                    </p:anim>
                                    <p:animEffect transition="in" filter="fade">
                                      <p:cBhvr>
                                        <p:cTn id="14" dur="1000"/>
                                        <p:tgtEl>
                                          <p:spTgt spid="84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2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0" y="762000"/>
            <a:ext cx="9144000" cy="823913"/>
          </a:xfrm>
          <a:prstGeom prst="rect">
            <a:avLst/>
          </a:prstGeom>
          <a:noFill/>
          <a:ln w="9525" algn="ctr">
            <a:noFill/>
            <a:miter lim="800000"/>
            <a:headEnd/>
            <a:tailEnd/>
          </a:ln>
        </p:spPr>
        <p:txBody>
          <a:bodyPr lIns="91428" tIns="45714" rIns="91428" bIns="45714">
            <a:spAutoFit/>
          </a:bodyPr>
          <a:lstStyle/>
          <a:p>
            <a:pPr algn="ctr" defTabSz="946150">
              <a:lnSpc>
                <a:spcPct val="150000"/>
              </a:lnSpc>
              <a:spcBef>
                <a:spcPct val="50000"/>
              </a:spcBef>
            </a:pPr>
            <a:r>
              <a:rPr lang="zh-CN" altLang="en-US" sz="3200" b="1">
                <a:ea typeface="黑体" pitchFamily="49" charset="-122"/>
              </a:rPr>
              <a:t>三类典型性新媒体解读</a:t>
            </a:r>
          </a:p>
        </p:txBody>
      </p:sp>
      <p:graphicFrame>
        <p:nvGraphicFramePr>
          <p:cNvPr id="9313" name="Group 97"/>
          <p:cNvGraphicFramePr>
            <a:graphicFrameLocks noGrp="1"/>
          </p:cNvGraphicFramePr>
          <p:nvPr/>
        </p:nvGraphicFramePr>
        <p:xfrm>
          <a:off x="457200" y="1752600"/>
          <a:ext cx="8297863" cy="4657689"/>
        </p:xfrm>
        <a:graphic>
          <a:graphicData uri="http://schemas.openxmlformats.org/drawingml/2006/table">
            <a:tbl>
              <a:tblPr/>
              <a:tblGrid>
                <a:gridCol w="1157288"/>
                <a:gridCol w="2574925"/>
                <a:gridCol w="2765425"/>
                <a:gridCol w="1800225"/>
              </a:tblGrid>
              <a:tr h="542925">
                <a:tc>
                  <a:txBody>
                    <a:bodyPr/>
                    <a:lstStyle/>
                    <a:p>
                      <a:pPr marL="0" marR="0" lvl="0" indent="0" algn="ctr" defTabSz="946150" rtl="0" eaLnBrk="1" fontAlgn="base" latinLnBrk="0" hangingPunct="1">
                        <a:lnSpc>
                          <a:spcPct val="100000"/>
                        </a:lnSpc>
                        <a:spcBef>
                          <a:spcPct val="20000"/>
                        </a:spcBef>
                        <a:spcAft>
                          <a:spcPct val="0"/>
                        </a:spcAft>
                        <a:buClrTx/>
                        <a:buSzTx/>
                        <a:buFontTx/>
                        <a:buNone/>
                        <a:tabLst/>
                      </a:pPr>
                      <a:r>
                        <a:rPr kumimoji="0" lang="zh-CN" altLang="en-US" sz="1400" b="1" i="0" u="none" strike="noStrike" cap="none" normalizeH="0" baseline="0" dirty="0" smtClean="0">
                          <a:ln>
                            <a:noFill/>
                          </a:ln>
                          <a:solidFill>
                            <a:schemeClr val="tx1"/>
                          </a:solidFill>
                          <a:effectLst/>
                          <a:latin typeface="Arial" charset="0"/>
                          <a:ea typeface="宋体" pitchFamily="2" charset="-122"/>
                        </a:rPr>
                        <a:t>媒体名称</a:t>
                      </a:r>
                    </a:p>
                  </a:txBody>
                  <a:tcPr marL="91428" marR="91428" marT="45714" marB="45714"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46150" rtl="0" eaLnBrk="1" fontAlgn="base" latinLnBrk="0" hangingPunct="1">
                        <a:lnSpc>
                          <a:spcPct val="100000"/>
                        </a:lnSpc>
                        <a:spcBef>
                          <a:spcPct val="20000"/>
                        </a:spcBef>
                        <a:spcAft>
                          <a:spcPct val="0"/>
                        </a:spcAft>
                        <a:buClrTx/>
                        <a:buSzTx/>
                        <a:buFontTx/>
                        <a:buNone/>
                        <a:tabLst/>
                      </a:pPr>
                      <a:r>
                        <a:rPr kumimoji="0" lang="zh-CN" altLang="en-US" sz="1400" b="1" i="0" u="none" strike="noStrike" cap="none" normalizeH="0" baseline="0" smtClean="0">
                          <a:ln>
                            <a:noFill/>
                          </a:ln>
                          <a:solidFill>
                            <a:schemeClr val="tx1"/>
                          </a:solidFill>
                          <a:effectLst/>
                          <a:latin typeface="Arial" charset="0"/>
                          <a:ea typeface="宋体" pitchFamily="2" charset="-122"/>
                        </a:rPr>
                        <a:t>媒体特征</a:t>
                      </a:r>
                    </a:p>
                  </a:txBody>
                  <a:tcPr marL="91428" marR="91428"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46150" rtl="0" eaLnBrk="1" fontAlgn="base" latinLnBrk="0" hangingPunct="1">
                        <a:lnSpc>
                          <a:spcPct val="100000"/>
                        </a:lnSpc>
                        <a:spcBef>
                          <a:spcPct val="20000"/>
                        </a:spcBef>
                        <a:spcAft>
                          <a:spcPct val="0"/>
                        </a:spcAft>
                        <a:buClrTx/>
                        <a:buSzTx/>
                        <a:buFontTx/>
                        <a:buNone/>
                        <a:tabLst/>
                      </a:pPr>
                      <a:r>
                        <a:rPr kumimoji="0" lang="zh-CN" altLang="en-US" sz="1400" b="1" i="0" u="none" strike="noStrike" cap="none" normalizeH="0" baseline="0" smtClean="0">
                          <a:ln>
                            <a:noFill/>
                          </a:ln>
                          <a:solidFill>
                            <a:schemeClr val="tx1"/>
                          </a:solidFill>
                          <a:effectLst/>
                          <a:latin typeface="Arial" charset="0"/>
                          <a:ea typeface="宋体" pitchFamily="2" charset="-122"/>
                        </a:rPr>
                        <a:t>传播应用手段</a:t>
                      </a:r>
                    </a:p>
                  </a:txBody>
                  <a:tcPr marL="91428" marR="91428"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46150" rtl="0" eaLnBrk="1" fontAlgn="base" latinLnBrk="0" hangingPunct="1">
                        <a:lnSpc>
                          <a:spcPct val="100000"/>
                        </a:lnSpc>
                        <a:spcBef>
                          <a:spcPct val="20000"/>
                        </a:spcBef>
                        <a:spcAft>
                          <a:spcPct val="0"/>
                        </a:spcAft>
                        <a:buClrTx/>
                        <a:buSzTx/>
                        <a:buFontTx/>
                        <a:buNone/>
                        <a:tabLst/>
                      </a:pPr>
                      <a:r>
                        <a:rPr kumimoji="0" lang="zh-CN" altLang="en-US" sz="1400" b="1" i="0" u="none" strike="noStrike" cap="none" normalizeH="0" baseline="0" smtClean="0">
                          <a:ln>
                            <a:noFill/>
                          </a:ln>
                          <a:solidFill>
                            <a:schemeClr val="tx1"/>
                          </a:solidFill>
                          <a:effectLst/>
                          <a:latin typeface="Arial" charset="0"/>
                          <a:ea typeface="宋体" pitchFamily="2" charset="-122"/>
                        </a:rPr>
                        <a:t>代表媒体</a:t>
                      </a:r>
                    </a:p>
                  </a:txBody>
                  <a:tcPr marL="91428" marR="91428" marT="45714" marB="45714"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82675">
                <a:tc>
                  <a:txBody>
                    <a:bodyPr/>
                    <a:lstStyle/>
                    <a:p>
                      <a:pPr marL="0" marR="0" lvl="0" indent="0" algn="ctr" defTabSz="946150" rtl="0" eaLnBrk="1" fontAlgn="base" latinLnBrk="0" hangingPunct="1">
                        <a:lnSpc>
                          <a:spcPct val="100000"/>
                        </a:lnSpc>
                        <a:spcBef>
                          <a:spcPct val="20000"/>
                        </a:spcBef>
                        <a:spcAft>
                          <a:spcPct val="0"/>
                        </a:spcAft>
                        <a:buClrTx/>
                        <a:buSzTx/>
                        <a:buFontTx/>
                        <a:buNone/>
                        <a:tabLst/>
                      </a:pPr>
                      <a:r>
                        <a:rPr kumimoji="0" lang="zh-CN" altLang="en-US" sz="1400" b="1" i="0" u="none" strike="noStrike" cap="none" normalizeH="0" baseline="0" smtClean="0">
                          <a:ln>
                            <a:noFill/>
                          </a:ln>
                          <a:solidFill>
                            <a:schemeClr val="tx1"/>
                          </a:solidFill>
                          <a:effectLst/>
                          <a:latin typeface="Arial" charset="0"/>
                          <a:ea typeface="宋体" pitchFamily="2" charset="-122"/>
                        </a:rPr>
                        <a:t>微博客</a:t>
                      </a:r>
                    </a:p>
                    <a:p>
                      <a:pPr marL="0" marR="0" lvl="0" indent="0" algn="ctr" defTabSz="946150" rtl="0" eaLnBrk="1" fontAlgn="base" latinLnBrk="0" hangingPunct="1">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Arial" charset="0"/>
                          <a:ea typeface="宋体" pitchFamily="2" charset="-122"/>
                        </a:rPr>
                        <a:t>micro-bloging</a:t>
                      </a:r>
                      <a:r>
                        <a:rPr kumimoji="0" lang="en-US" altLang="zh-CN" sz="1400" b="1" i="0" u="none" strike="noStrike" cap="none" normalizeH="0" baseline="0" smtClean="0">
                          <a:ln>
                            <a:noFill/>
                          </a:ln>
                          <a:solidFill>
                            <a:schemeClr val="tx1"/>
                          </a:solidFill>
                          <a:effectLst/>
                          <a:latin typeface="Arial" charset="0"/>
                          <a:ea typeface="宋体" pitchFamily="2" charset="-122"/>
                        </a:rPr>
                        <a:t> </a:t>
                      </a:r>
                    </a:p>
                  </a:txBody>
                  <a:tcPr marL="91428" marR="91428" marT="45714" marB="45714"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46150" rtl="0" eaLnBrk="1" fontAlgn="base" latinLnBrk="0" hangingPunct="1">
                        <a:lnSpc>
                          <a:spcPct val="100000"/>
                        </a:lnSpc>
                        <a:spcBef>
                          <a:spcPct val="20000"/>
                        </a:spcBef>
                        <a:spcAft>
                          <a:spcPct val="0"/>
                        </a:spcAft>
                        <a:buClrTx/>
                        <a:buSzTx/>
                        <a:buFontTx/>
                        <a:buChar char="•"/>
                        <a:tabLst/>
                      </a:pPr>
                      <a:r>
                        <a:rPr kumimoji="0" lang="zh-CN" altLang="en-US" sz="1200" b="0" i="0" u="none" strike="noStrike" cap="none" normalizeH="0" baseline="0" smtClean="0">
                          <a:ln>
                            <a:noFill/>
                          </a:ln>
                          <a:solidFill>
                            <a:schemeClr val="tx1"/>
                          </a:solidFill>
                          <a:effectLst/>
                          <a:latin typeface="Arial" charset="0"/>
                          <a:ea typeface="宋体" pitchFamily="2" charset="-122"/>
                        </a:rPr>
                        <a:t>一种非正式的迷你型博客</a:t>
                      </a:r>
                    </a:p>
                    <a:p>
                      <a:pPr marL="0" marR="0" lvl="0" indent="0" algn="l" defTabSz="946150" rtl="0" eaLnBrk="1" fontAlgn="base" latinLnBrk="0" hangingPunct="1">
                        <a:lnSpc>
                          <a:spcPct val="100000"/>
                        </a:lnSpc>
                        <a:spcBef>
                          <a:spcPct val="20000"/>
                        </a:spcBef>
                        <a:spcAft>
                          <a:spcPct val="0"/>
                        </a:spcAft>
                        <a:buClrTx/>
                        <a:buSzTx/>
                        <a:buFontTx/>
                        <a:buChar char="•"/>
                        <a:tabLst/>
                      </a:pPr>
                      <a:r>
                        <a:rPr kumimoji="0" lang="zh-CN" altLang="en-US" sz="1200" b="0" i="0" u="none" strike="noStrike" cap="none" normalizeH="0" baseline="0" smtClean="0">
                          <a:ln>
                            <a:noFill/>
                          </a:ln>
                          <a:solidFill>
                            <a:schemeClr val="tx1"/>
                          </a:solidFill>
                          <a:effectLst/>
                          <a:latin typeface="Arial" charset="0"/>
                          <a:ea typeface="宋体" pitchFamily="2" charset="-122"/>
                        </a:rPr>
                        <a:t>以电脑为服务器，以手机为平台</a:t>
                      </a:r>
                    </a:p>
                    <a:p>
                      <a:pPr marL="0" marR="0" lvl="0" indent="0" algn="l" defTabSz="946150" rtl="0" eaLnBrk="1" fontAlgn="base" latinLnBrk="0" hangingPunct="1">
                        <a:lnSpc>
                          <a:spcPct val="100000"/>
                        </a:lnSpc>
                        <a:spcBef>
                          <a:spcPct val="20000"/>
                        </a:spcBef>
                        <a:spcAft>
                          <a:spcPct val="0"/>
                        </a:spcAft>
                        <a:buClrTx/>
                        <a:buSzTx/>
                        <a:buFontTx/>
                        <a:buChar char="•"/>
                        <a:tabLst/>
                      </a:pPr>
                      <a:r>
                        <a:rPr kumimoji="0" lang="zh-CN" altLang="en-US" sz="1200" b="0" i="0" u="none" strike="noStrike" cap="none" normalizeH="0" baseline="0" smtClean="0">
                          <a:ln>
                            <a:noFill/>
                          </a:ln>
                          <a:solidFill>
                            <a:schemeClr val="tx1"/>
                          </a:solidFill>
                          <a:effectLst/>
                          <a:latin typeface="Arial" charset="0"/>
                          <a:ea typeface="宋体" pitchFamily="2" charset="-122"/>
                        </a:rPr>
                        <a:t>通过手机、</a:t>
                      </a:r>
                      <a:r>
                        <a:rPr kumimoji="0" lang="en-US" altLang="zh-CN" sz="1200" b="0" i="0" u="none" strike="noStrike" cap="none" normalizeH="0" baseline="0" smtClean="0">
                          <a:ln>
                            <a:noFill/>
                          </a:ln>
                          <a:solidFill>
                            <a:schemeClr val="tx1"/>
                          </a:solidFill>
                          <a:effectLst/>
                          <a:latin typeface="Arial" charset="0"/>
                          <a:ea typeface="宋体" pitchFamily="2" charset="-122"/>
                        </a:rPr>
                        <a:t>IM</a:t>
                      </a:r>
                      <a:r>
                        <a:rPr kumimoji="0" lang="zh-CN" altLang="en-US" sz="1200" b="0" i="0" u="none" strike="noStrike" cap="none" normalizeH="0" baseline="0" smtClean="0">
                          <a:ln>
                            <a:noFill/>
                          </a:ln>
                          <a:solidFill>
                            <a:schemeClr val="tx1"/>
                          </a:solidFill>
                          <a:effectLst/>
                          <a:latin typeface="Arial" charset="0"/>
                          <a:ea typeface="宋体" pitchFamily="2" charset="-122"/>
                        </a:rPr>
                        <a:t>和外部</a:t>
                      </a:r>
                      <a:r>
                        <a:rPr kumimoji="0" lang="en-US" altLang="zh-CN" sz="1200" b="0" i="0" u="none" strike="noStrike" cap="none" normalizeH="0" baseline="0" smtClean="0">
                          <a:ln>
                            <a:noFill/>
                          </a:ln>
                          <a:solidFill>
                            <a:schemeClr val="tx1"/>
                          </a:solidFill>
                          <a:effectLst/>
                          <a:latin typeface="Arial" charset="0"/>
                          <a:ea typeface="宋体" pitchFamily="2" charset="-122"/>
                        </a:rPr>
                        <a:t>API</a:t>
                      </a:r>
                      <a:r>
                        <a:rPr kumimoji="0" lang="zh-CN" altLang="en-US" sz="1200" b="0" i="0" u="none" strike="noStrike" cap="none" normalizeH="0" baseline="0" smtClean="0">
                          <a:ln>
                            <a:noFill/>
                          </a:ln>
                          <a:solidFill>
                            <a:schemeClr val="tx1"/>
                          </a:solidFill>
                          <a:effectLst/>
                          <a:latin typeface="Arial" charset="0"/>
                          <a:ea typeface="宋体" pitchFamily="2" charset="-122"/>
                        </a:rPr>
                        <a:t>接口等途径向微博客发布即时消息 </a:t>
                      </a:r>
                    </a:p>
                    <a:p>
                      <a:pPr marL="0" marR="0" lvl="0" indent="0" algn="l" defTabSz="946150" rtl="0" eaLnBrk="1" fontAlgn="base" latinLnBrk="0" hangingPunct="1">
                        <a:lnSpc>
                          <a:spcPct val="100000"/>
                        </a:lnSpc>
                        <a:spcBef>
                          <a:spcPct val="20000"/>
                        </a:spcBef>
                        <a:spcAft>
                          <a:spcPct val="0"/>
                        </a:spcAft>
                        <a:buClrTx/>
                        <a:buSzTx/>
                        <a:buFontTx/>
                        <a:buChar char="•"/>
                        <a:tabLst/>
                      </a:pPr>
                      <a:r>
                        <a:rPr kumimoji="0" lang="zh-CN" altLang="en-US" sz="1200" b="0" i="0" u="none" strike="noStrike" cap="none" normalizeH="0" baseline="0" smtClean="0">
                          <a:ln>
                            <a:noFill/>
                          </a:ln>
                          <a:solidFill>
                            <a:schemeClr val="tx1"/>
                          </a:solidFill>
                          <a:effectLst/>
                          <a:latin typeface="Arial" charset="0"/>
                          <a:ea typeface="宋体" pitchFamily="2" charset="-122"/>
                        </a:rPr>
                        <a:t>每次</a:t>
                      </a:r>
                      <a:r>
                        <a:rPr kumimoji="0" lang="en-US" altLang="zh-CN" sz="1200" b="0" i="0" u="none" strike="noStrike" cap="none" normalizeH="0" baseline="0" smtClean="0">
                          <a:ln>
                            <a:noFill/>
                          </a:ln>
                          <a:solidFill>
                            <a:schemeClr val="tx1"/>
                          </a:solidFill>
                          <a:effectLst/>
                          <a:latin typeface="Arial" charset="0"/>
                          <a:ea typeface="宋体" pitchFamily="2" charset="-122"/>
                        </a:rPr>
                        <a:t>140</a:t>
                      </a:r>
                      <a:r>
                        <a:rPr kumimoji="0" lang="zh-CN" altLang="en-US" sz="1200" b="0" i="0" u="none" strike="noStrike" cap="none" normalizeH="0" baseline="0" smtClean="0">
                          <a:ln>
                            <a:noFill/>
                          </a:ln>
                          <a:solidFill>
                            <a:schemeClr val="tx1"/>
                          </a:solidFill>
                          <a:effectLst/>
                          <a:latin typeface="Arial" charset="0"/>
                          <a:ea typeface="宋体" pitchFamily="2" charset="-122"/>
                        </a:rPr>
                        <a:t>字限制</a:t>
                      </a:r>
                    </a:p>
                  </a:txBody>
                  <a:tcPr marL="91428" marR="91428"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46150" rtl="0" eaLnBrk="1" fontAlgn="base" latinLnBrk="0" hangingPunct="1">
                        <a:lnSpc>
                          <a:spcPct val="100000"/>
                        </a:lnSpc>
                        <a:spcBef>
                          <a:spcPct val="20000"/>
                        </a:spcBef>
                        <a:spcAft>
                          <a:spcPct val="0"/>
                        </a:spcAft>
                        <a:buClrTx/>
                        <a:buSzTx/>
                        <a:buFontTx/>
                        <a:buChar char="•"/>
                        <a:tabLst/>
                      </a:pPr>
                      <a:r>
                        <a:rPr kumimoji="0" lang="zh-CN" altLang="en-US" sz="1200" b="0" i="0" u="none" strike="noStrike" cap="none" normalizeH="0" baseline="0" smtClean="0">
                          <a:ln>
                            <a:noFill/>
                          </a:ln>
                          <a:solidFill>
                            <a:schemeClr val="tx1"/>
                          </a:solidFill>
                          <a:effectLst/>
                          <a:latin typeface="Arial" charset="0"/>
                          <a:ea typeface="宋体" pitchFamily="2" charset="-122"/>
                        </a:rPr>
                        <a:t>将最新的即时新闻用最少的言语、最快的速度通过手机等方式发布在网上</a:t>
                      </a:r>
                    </a:p>
                    <a:p>
                      <a:pPr marL="0" marR="0" lvl="0" indent="0" algn="l" defTabSz="946150" rtl="0" eaLnBrk="1" fontAlgn="base" latinLnBrk="0" hangingPunct="1">
                        <a:lnSpc>
                          <a:spcPct val="100000"/>
                        </a:lnSpc>
                        <a:spcBef>
                          <a:spcPct val="20000"/>
                        </a:spcBef>
                        <a:spcAft>
                          <a:spcPct val="0"/>
                        </a:spcAft>
                        <a:buClrTx/>
                        <a:buSzTx/>
                        <a:buFontTx/>
                        <a:buChar char="•"/>
                        <a:tabLst/>
                      </a:pPr>
                      <a:r>
                        <a:rPr kumimoji="0" lang="zh-CN" altLang="en-US" sz="1200" b="0" i="0" u="none" strike="noStrike" cap="none" normalizeH="0" baseline="0" smtClean="0">
                          <a:ln>
                            <a:noFill/>
                          </a:ln>
                          <a:solidFill>
                            <a:schemeClr val="tx1"/>
                          </a:solidFill>
                          <a:effectLst/>
                          <a:latin typeface="Arial" charset="0"/>
                          <a:ea typeface="宋体" pitchFamily="2" charset="-122"/>
                        </a:rPr>
                        <a:t>便捷性编辑，标志</a:t>
                      </a:r>
                      <a:r>
                        <a:rPr kumimoji="0" lang="zh-CN" altLang="en-US" sz="1200" b="1" i="0" u="none" strike="noStrike" cap="none" normalizeH="0" baseline="0" smtClean="0">
                          <a:ln>
                            <a:noFill/>
                          </a:ln>
                          <a:solidFill>
                            <a:srgbClr val="FF0000"/>
                          </a:solidFill>
                          <a:effectLst/>
                          <a:latin typeface="Arial" charset="0"/>
                          <a:ea typeface="宋体" pitchFamily="2" charset="-122"/>
                        </a:rPr>
                        <a:t>个人互联网时代</a:t>
                      </a:r>
                    </a:p>
                    <a:p>
                      <a:pPr marL="0" marR="0" lvl="0" indent="0" algn="l" defTabSz="946150" rtl="0" eaLnBrk="1" fontAlgn="base" latinLnBrk="0" hangingPunct="1">
                        <a:lnSpc>
                          <a:spcPct val="100000"/>
                        </a:lnSpc>
                        <a:spcBef>
                          <a:spcPct val="20000"/>
                        </a:spcBef>
                        <a:spcAft>
                          <a:spcPct val="0"/>
                        </a:spcAft>
                        <a:buClrTx/>
                        <a:buSzTx/>
                        <a:buFontTx/>
                        <a:buChar char="•"/>
                        <a:tabLst/>
                      </a:pPr>
                      <a:r>
                        <a:rPr kumimoji="0" lang="zh-CN" altLang="en-US" sz="1200" b="1" i="0" u="none" strike="noStrike" cap="none" normalizeH="0" baseline="0" smtClean="0">
                          <a:ln>
                            <a:noFill/>
                          </a:ln>
                          <a:solidFill>
                            <a:srgbClr val="FF0000"/>
                          </a:solidFill>
                          <a:effectLst/>
                          <a:latin typeface="Arial" charset="0"/>
                          <a:ea typeface="宋体" pitchFamily="2" charset="-122"/>
                        </a:rPr>
                        <a:t>主动性关注方式</a:t>
                      </a:r>
                    </a:p>
                    <a:p>
                      <a:pPr marL="0" marR="0" lvl="0" indent="0" algn="l" defTabSz="946150" rtl="0" eaLnBrk="1" fontAlgn="base" latinLnBrk="0" hangingPunct="1">
                        <a:lnSpc>
                          <a:spcPct val="100000"/>
                        </a:lnSpc>
                        <a:spcBef>
                          <a:spcPct val="20000"/>
                        </a:spcBef>
                        <a:spcAft>
                          <a:spcPct val="0"/>
                        </a:spcAft>
                        <a:buClrTx/>
                        <a:buSzTx/>
                        <a:buFontTx/>
                        <a:buChar char="•"/>
                        <a:tabLst/>
                      </a:pPr>
                      <a:r>
                        <a:rPr kumimoji="0" lang="zh-CN" altLang="en-US" sz="1200" b="0" i="0" u="none" strike="noStrike" cap="none" normalizeH="0" baseline="0" smtClean="0">
                          <a:ln>
                            <a:noFill/>
                          </a:ln>
                          <a:solidFill>
                            <a:schemeClr val="tx1"/>
                          </a:solidFill>
                          <a:effectLst/>
                          <a:latin typeface="Arial" charset="0"/>
                          <a:ea typeface="宋体" pitchFamily="2" charset="-122"/>
                        </a:rPr>
                        <a:t>即时原创性信息发布</a:t>
                      </a:r>
                    </a:p>
                  </a:txBody>
                  <a:tcPr marL="91428" marR="91428"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4615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Arial" charset="0"/>
                          <a:ea typeface="宋体" pitchFamily="2" charset="-122"/>
                        </a:rPr>
                        <a:t>1.Twitter</a:t>
                      </a:r>
                    </a:p>
                    <a:p>
                      <a:pPr marL="0" marR="0" lvl="0" indent="0" algn="l" defTabSz="94615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Arial" charset="0"/>
                          <a:ea typeface="宋体" pitchFamily="2" charset="-122"/>
                        </a:rPr>
                        <a:t>2.</a:t>
                      </a:r>
                      <a:r>
                        <a:rPr kumimoji="0" lang="zh-CN" altLang="en-US" sz="1200" b="0" i="0" u="none" strike="noStrike" cap="none" normalizeH="0" baseline="0" dirty="0" smtClean="0">
                          <a:ln>
                            <a:noFill/>
                          </a:ln>
                          <a:solidFill>
                            <a:schemeClr val="tx1"/>
                          </a:solidFill>
                          <a:effectLst/>
                          <a:latin typeface="Arial" charset="0"/>
                          <a:ea typeface="宋体" pitchFamily="2" charset="-122"/>
                        </a:rPr>
                        <a:t>新浪微博</a:t>
                      </a:r>
                    </a:p>
                    <a:p>
                      <a:pPr marL="0" marR="0" lvl="0" indent="0" algn="l" defTabSz="94615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Arial" charset="0"/>
                          <a:ea typeface="宋体" pitchFamily="2" charset="-122"/>
                        </a:rPr>
                        <a:t>3.</a:t>
                      </a:r>
                      <a:r>
                        <a:rPr kumimoji="0" lang="zh-CN" altLang="en-US" sz="1200" b="0" i="0" u="none" strike="noStrike" cap="none" normalizeH="0" baseline="0" dirty="0" smtClean="0">
                          <a:ln>
                            <a:noFill/>
                          </a:ln>
                          <a:solidFill>
                            <a:schemeClr val="tx1"/>
                          </a:solidFill>
                          <a:effectLst/>
                          <a:latin typeface="Arial" charset="0"/>
                          <a:ea typeface="宋体" pitchFamily="2" charset="-122"/>
                        </a:rPr>
                        <a:t>腾讯微博</a:t>
                      </a:r>
                    </a:p>
                    <a:p>
                      <a:pPr marL="0" marR="0" lvl="0" indent="0" algn="l" defTabSz="94615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Arial" charset="0"/>
                          <a:ea typeface="宋体" pitchFamily="2" charset="-122"/>
                        </a:rPr>
                        <a:t>4.</a:t>
                      </a:r>
                      <a:r>
                        <a:rPr kumimoji="0" lang="zh-CN" altLang="en-US" sz="1200" b="0" i="0" u="none" strike="noStrike" cap="none" normalizeH="0" baseline="0" dirty="0" smtClean="0">
                          <a:ln>
                            <a:noFill/>
                          </a:ln>
                          <a:solidFill>
                            <a:schemeClr val="tx1"/>
                          </a:solidFill>
                          <a:effectLst/>
                          <a:latin typeface="Arial" charset="0"/>
                          <a:ea typeface="宋体" pitchFamily="2" charset="-122"/>
                        </a:rPr>
                        <a:t>手机微</a:t>
                      </a:r>
                      <a:r>
                        <a:rPr kumimoji="0" lang="zh-CN" altLang="en-US" sz="1200" b="0" i="0" u="none" strike="noStrike" cap="none" normalizeH="0" baseline="0" dirty="0" smtClean="0">
                          <a:ln>
                            <a:noFill/>
                          </a:ln>
                          <a:solidFill>
                            <a:schemeClr val="tx1"/>
                          </a:solidFill>
                          <a:effectLst/>
                          <a:latin typeface="Arial" charset="0"/>
                          <a:ea typeface="宋体" pitchFamily="2" charset="-122"/>
                        </a:rPr>
                        <a:t>博</a:t>
                      </a:r>
                      <a:endParaRPr kumimoji="0" lang="en-US" altLang="zh-CN" sz="1200" b="0" i="0" u="none" strike="noStrike" cap="none" normalizeH="0" baseline="0" dirty="0" smtClean="0">
                        <a:ln>
                          <a:noFill/>
                        </a:ln>
                        <a:solidFill>
                          <a:schemeClr val="tx1"/>
                        </a:solidFill>
                        <a:effectLst/>
                        <a:latin typeface="Arial" charset="0"/>
                        <a:ea typeface="宋体" pitchFamily="2" charset="-122"/>
                      </a:endParaRPr>
                    </a:p>
                  </a:txBody>
                  <a:tcPr marL="91428" marR="91428"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503363">
                <a:tc>
                  <a:txBody>
                    <a:bodyPr/>
                    <a:lstStyle/>
                    <a:p>
                      <a:pPr marL="0" marR="0" lvl="0" indent="0" algn="ctr" defTabSz="946150" rtl="0" eaLnBrk="1" fontAlgn="base" latinLnBrk="0" hangingPunct="1">
                        <a:lnSpc>
                          <a:spcPct val="100000"/>
                        </a:lnSpc>
                        <a:spcBef>
                          <a:spcPct val="20000"/>
                        </a:spcBef>
                        <a:spcAft>
                          <a:spcPct val="0"/>
                        </a:spcAft>
                        <a:buClrTx/>
                        <a:buSzTx/>
                        <a:buFontTx/>
                        <a:buNone/>
                        <a:tabLst/>
                      </a:pPr>
                      <a:r>
                        <a:rPr kumimoji="0" lang="zh-CN" altLang="en-US" sz="1400" b="1" i="0" u="none" strike="noStrike" cap="none" normalizeH="0" baseline="0" smtClean="0">
                          <a:ln>
                            <a:noFill/>
                          </a:ln>
                          <a:solidFill>
                            <a:schemeClr val="tx1"/>
                          </a:solidFill>
                          <a:effectLst/>
                          <a:latin typeface="Arial" charset="0"/>
                          <a:ea typeface="宋体" pitchFamily="2" charset="-122"/>
                        </a:rPr>
                        <a:t>网络电视</a:t>
                      </a:r>
                    </a:p>
                    <a:p>
                      <a:pPr marL="0" marR="0" lvl="0" indent="0" algn="ctr" defTabSz="946150" rtl="0" eaLnBrk="1" fontAlgn="base" latinLnBrk="0" hangingPunct="1">
                        <a:lnSpc>
                          <a:spcPct val="100000"/>
                        </a:lnSpc>
                        <a:spcBef>
                          <a:spcPct val="20000"/>
                        </a:spcBef>
                        <a:spcAft>
                          <a:spcPct val="0"/>
                        </a:spcAft>
                        <a:buClrTx/>
                        <a:buSzTx/>
                        <a:buFontTx/>
                        <a:buNone/>
                        <a:tabLst/>
                      </a:pPr>
                      <a:r>
                        <a:rPr kumimoji="0" lang="en-US" altLang="zh-CN" sz="1400" b="1" i="0" u="none" strike="noStrike" cap="none" normalizeH="0" baseline="0" smtClean="0">
                          <a:ln>
                            <a:noFill/>
                          </a:ln>
                          <a:solidFill>
                            <a:schemeClr val="tx1"/>
                          </a:solidFill>
                          <a:effectLst/>
                          <a:latin typeface="Arial" charset="0"/>
                          <a:ea typeface="宋体" pitchFamily="2" charset="-122"/>
                        </a:rPr>
                        <a:t>IPTV</a:t>
                      </a:r>
                      <a:r>
                        <a:rPr kumimoji="0" lang="zh-CN" altLang="en-US" sz="1000" b="1" i="0" u="none" strike="noStrike" cap="none" normalizeH="0" baseline="0" smtClean="0">
                          <a:ln>
                            <a:noFill/>
                          </a:ln>
                          <a:solidFill>
                            <a:schemeClr val="tx1"/>
                          </a:solidFill>
                          <a:effectLst/>
                          <a:latin typeface="Arial" charset="0"/>
                          <a:ea typeface="宋体" pitchFamily="2" charset="-122"/>
                        </a:rPr>
                        <a:t>（</a:t>
                      </a:r>
                      <a:r>
                        <a:rPr kumimoji="0" lang="en-US" altLang="zh-CN" sz="1000" b="1" i="0" u="none" strike="noStrike" cap="none" normalizeH="0" baseline="0" smtClean="0">
                          <a:ln>
                            <a:noFill/>
                          </a:ln>
                          <a:solidFill>
                            <a:schemeClr val="tx1"/>
                          </a:solidFill>
                          <a:effectLst/>
                          <a:latin typeface="Arial" charset="0"/>
                          <a:ea typeface="宋体" pitchFamily="2" charset="-122"/>
                        </a:rPr>
                        <a:t>InteractivePersonalityTV</a:t>
                      </a:r>
                      <a:r>
                        <a:rPr kumimoji="0" lang="zh-CN" altLang="en-US" sz="1000" b="1" i="0" u="none" strike="noStrike" cap="none" normalizeH="0" baseline="0" smtClean="0">
                          <a:ln>
                            <a:noFill/>
                          </a:ln>
                          <a:solidFill>
                            <a:schemeClr val="tx1"/>
                          </a:solidFill>
                          <a:effectLst/>
                          <a:latin typeface="Arial" charset="0"/>
                          <a:ea typeface="宋体" pitchFamily="2" charset="-122"/>
                        </a:rPr>
                        <a:t>）</a:t>
                      </a:r>
                    </a:p>
                  </a:txBody>
                  <a:tcPr marL="91428" marR="91428" marT="45714" marB="45714"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46150" rtl="0" eaLnBrk="1" fontAlgn="base" latinLnBrk="0" hangingPunct="1">
                        <a:lnSpc>
                          <a:spcPct val="100000"/>
                        </a:lnSpc>
                        <a:spcBef>
                          <a:spcPct val="20000"/>
                        </a:spcBef>
                        <a:spcAft>
                          <a:spcPct val="0"/>
                        </a:spcAft>
                        <a:buClrTx/>
                        <a:buSzTx/>
                        <a:buFontTx/>
                        <a:buChar char="•"/>
                        <a:tabLst/>
                      </a:pPr>
                      <a:r>
                        <a:rPr kumimoji="0" lang="zh-CN" altLang="en-US" sz="1200" b="0" i="0" u="none" strike="noStrike" cap="none" normalizeH="0" baseline="0" smtClean="0">
                          <a:ln>
                            <a:noFill/>
                          </a:ln>
                          <a:solidFill>
                            <a:schemeClr val="tx1"/>
                          </a:solidFill>
                          <a:effectLst/>
                          <a:latin typeface="Arial" charset="0"/>
                          <a:ea typeface="宋体" pitchFamily="2" charset="-122"/>
                        </a:rPr>
                        <a:t>电视以网络为基础按需观看、随看随停 </a:t>
                      </a:r>
                    </a:p>
                    <a:p>
                      <a:pPr marL="0" marR="0" lvl="0" indent="0" algn="l" defTabSz="946150" rtl="0" eaLnBrk="1" fontAlgn="base" latinLnBrk="0" hangingPunct="1">
                        <a:lnSpc>
                          <a:spcPct val="100000"/>
                        </a:lnSpc>
                        <a:spcBef>
                          <a:spcPct val="20000"/>
                        </a:spcBef>
                        <a:spcAft>
                          <a:spcPct val="0"/>
                        </a:spcAft>
                        <a:buClrTx/>
                        <a:buSzTx/>
                        <a:buFontTx/>
                        <a:buChar char="•"/>
                        <a:tabLst/>
                      </a:pPr>
                      <a:r>
                        <a:rPr kumimoji="0" lang="zh-CN" altLang="en-US" sz="1200" b="0" i="0" u="none" strike="noStrike" cap="none" normalizeH="0" baseline="0" smtClean="0">
                          <a:ln>
                            <a:noFill/>
                          </a:ln>
                          <a:solidFill>
                            <a:schemeClr val="tx1"/>
                          </a:solidFill>
                          <a:effectLst/>
                          <a:latin typeface="Arial" charset="0"/>
                          <a:ea typeface="宋体" pitchFamily="2" charset="-122"/>
                        </a:rPr>
                        <a:t>有</a:t>
                      </a:r>
                      <a:r>
                        <a:rPr kumimoji="0" lang="en-US" altLang="zh-CN" sz="1200" b="0" i="0" u="none" strike="noStrike" cap="none" normalizeH="0" baseline="0" smtClean="0">
                          <a:ln>
                            <a:noFill/>
                          </a:ln>
                          <a:solidFill>
                            <a:schemeClr val="tx1"/>
                          </a:solidFill>
                          <a:effectLst/>
                          <a:latin typeface="Arial" charset="0"/>
                          <a:ea typeface="宋体" pitchFamily="2" charset="-122"/>
                        </a:rPr>
                        <a:t>PC</a:t>
                      </a:r>
                      <a:r>
                        <a:rPr kumimoji="0" lang="zh-CN" altLang="en-US" sz="1200" b="0" i="0" u="none" strike="noStrike" cap="none" normalizeH="0" baseline="0" smtClean="0">
                          <a:ln>
                            <a:noFill/>
                          </a:ln>
                          <a:solidFill>
                            <a:schemeClr val="tx1"/>
                          </a:solidFill>
                          <a:effectLst/>
                          <a:latin typeface="Arial" charset="0"/>
                          <a:ea typeface="宋体" pitchFamily="2" charset="-122"/>
                        </a:rPr>
                        <a:t>平台、</a:t>
                      </a:r>
                      <a:r>
                        <a:rPr kumimoji="0" lang="en-US" altLang="zh-CN" sz="1200" b="0" i="0" u="none" strike="noStrike" cap="none" normalizeH="0" baseline="0" smtClean="0">
                          <a:ln>
                            <a:noFill/>
                          </a:ln>
                          <a:solidFill>
                            <a:schemeClr val="tx1"/>
                          </a:solidFill>
                          <a:effectLst/>
                          <a:latin typeface="Arial" charset="0"/>
                          <a:ea typeface="宋体" pitchFamily="2" charset="-122"/>
                        </a:rPr>
                        <a:t>TV</a:t>
                      </a:r>
                      <a:r>
                        <a:rPr kumimoji="0" lang="zh-CN" altLang="en-US" sz="1200" b="0" i="0" u="none" strike="noStrike" cap="none" normalizeH="0" baseline="0" smtClean="0">
                          <a:ln>
                            <a:noFill/>
                          </a:ln>
                          <a:solidFill>
                            <a:schemeClr val="tx1"/>
                          </a:solidFill>
                          <a:effectLst/>
                          <a:latin typeface="Arial" charset="0"/>
                          <a:ea typeface="宋体" pitchFamily="2" charset="-122"/>
                        </a:rPr>
                        <a:t>（机顶盒 ）平台和手机平台（移动网络）</a:t>
                      </a:r>
                    </a:p>
                    <a:p>
                      <a:pPr marL="0" marR="0" lvl="0" indent="0" algn="l" defTabSz="946150" rtl="0" eaLnBrk="1" fontAlgn="base" latinLnBrk="0" hangingPunct="1">
                        <a:lnSpc>
                          <a:spcPct val="100000"/>
                        </a:lnSpc>
                        <a:spcBef>
                          <a:spcPct val="20000"/>
                        </a:spcBef>
                        <a:spcAft>
                          <a:spcPct val="0"/>
                        </a:spcAft>
                        <a:buClrTx/>
                        <a:buSzTx/>
                        <a:buFontTx/>
                        <a:buChar char="•"/>
                        <a:tabLst/>
                      </a:pPr>
                      <a:r>
                        <a:rPr kumimoji="0" lang="zh-CN" altLang="en-US" sz="1200" b="0" i="0" u="none" strike="noStrike" cap="none" normalizeH="0" baseline="0" smtClean="0">
                          <a:ln>
                            <a:noFill/>
                          </a:ln>
                          <a:solidFill>
                            <a:schemeClr val="tx1"/>
                          </a:solidFill>
                          <a:effectLst/>
                          <a:latin typeface="Arial" charset="0"/>
                          <a:ea typeface="宋体" pitchFamily="2" charset="-122"/>
                        </a:rPr>
                        <a:t>增加网民互动框，了解视频舆情</a:t>
                      </a:r>
                    </a:p>
                    <a:p>
                      <a:pPr marL="0" marR="0" lvl="0" indent="0" algn="l" defTabSz="946150" rtl="0" eaLnBrk="1" fontAlgn="base" latinLnBrk="0" hangingPunct="1">
                        <a:lnSpc>
                          <a:spcPct val="100000"/>
                        </a:lnSpc>
                        <a:spcBef>
                          <a:spcPct val="20000"/>
                        </a:spcBef>
                        <a:spcAft>
                          <a:spcPct val="0"/>
                        </a:spcAft>
                        <a:buClrTx/>
                        <a:buSzTx/>
                        <a:buFontTx/>
                        <a:buChar char="•"/>
                        <a:tabLst/>
                      </a:pPr>
                      <a:r>
                        <a:rPr kumimoji="0" lang="zh-CN" altLang="en-US" sz="1200" b="1" i="0" u="none" strike="noStrike" cap="none" normalizeH="0" baseline="0" smtClean="0">
                          <a:ln>
                            <a:noFill/>
                          </a:ln>
                          <a:solidFill>
                            <a:srgbClr val="FF0000"/>
                          </a:solidFill>
                          <a:effectLst/>
                          <a:latin typeface="Arial" charset="0"/>
                          <a:ea typeface="宋体" pitchFamily="2" charset="-122"/>
                        </a:rPr>
                        <a:t>流量透明化，了解热点节目</a:t>
                      </a:r>
                    </a:p>
                    <a:p>
                      <a:pPr marL="0" marR="0" lvl="0" indent="0" algn="l" defTabSz="946150" rtl="0" eaLnBrk="1" fontAlgn="base" latinLnBrk="0" hangingPunct="1">
                        <a:lnSpc>
                          <a:spcPct val="100000"/>
                        </a:lnSpc>
                        <a:spcBef>
                          <a:spcPct val="20000"/>
                        </a:spcBef>
                        <a:spcAft>
                          <a:spcPct val="0"/>
                        </a:spcAft>
                        <a:buClrTx/>
                        <a:buSzTx/>
                        <a:buFontTx/>
                        <a:buChar char="•"/>
                        <a:tabLst/>
                      </a:pPr>
                      <a:r>
                        <a:rPr kumimoji="0" lang="zh-CN" altLang="en-US" sz="1200" b="1" i="0" u="none" strike="noStrike" cap="none" normalizeH="0" baseline="0" smtClean="0">
                          <a:ln>
                            <a:noFill/>
                          </a:ln>
                          <a:solidFill>
                            <a:srgbClr val="FF0000"/>
                          </a:solidFill>
                          <a:effectLst/>
                          <a:latin typeface="Arial" charset="0"/>
                          <a:ea typeface="宋体" pitchFamily="2" charset="-122"/>
                        </a:rPr>
                        <a:t>站内、外搜索功能</a:t>
                      </a:r>
                    </a:p>
                  </a:txBody>
                  <a:tcPr marL="91428" marR="91428"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46150" rtl="0" eaLnBrk="1" fontAlgn="base" latinLnBrk="0" hangingPunct="1">
                        <a:lnSpc>
                          <a:spcPct val="100000"/>
                        </a:lnSpc>
                        <a:spcBef>
                          <a:spcPct val="20000"/>
                        </a:spcBef>
                        <a:spcAft>
                          <a:spcPct val="0"/>
                        </a:spcAft>
                        <a:buClrTx/>
                        <a:buSzTx/>
                        <a:buFontTx/>
                        <a:buChar char="•"/>
                        <a:tabLst/>
                      </a:pPr>
                      <a:r>
                        <a:rPr kumimoji="0" lang="zh-CN" altLang="en-US" sz="1200" b="0" i="0" u="none" strike="noStrike" cap="none" normalizeH="0" baseline="0" smtClean="0">
                          <a:ln>
                            <a:noFill/>
                          </a:ln>
                          <a:solidFill>
                            <a:schemeClr val="tx1"/>
                          </a:solidFill>
                          <a:effectLst/>
                          <a:latin typeface="Arial" charset="0"/>
                          <a:ea typeface="宋体" pitchFamily="2" charset="-122"/>
                        </a:rPr>
                        <a:t>配合各类商业事件等线下活动进行直播或轮播 </a:t>
                      </a:r>
                    </a:p>
                    <a:p>
                      <a:pPr marL="0" marR="0" lvl="0" indent="0" algn="l" defTabSz="946150" rtl="0" eaLnBrk="1" fontAlgn="base" latinLnBrk="0" hangingPunct="1">
                        <a:lnSpc>
                          <a:spcPct val="100000"/>
                        </a:lnSpc>
                        <a:spcBef>
                          <a:spcPct val="20000"/>
                        </a:spcBef>
                        <a:spcAft>
                          <a:spcPct val="0"/>
                        </a:spcAft>
                        <a:buClrTx/>
                        <a:buSzTx/>
                        <a:buFontTx/>
                        <a:buChar char="•"/>
                        <a:tabLst/>
                      </a:pPr>
                      <a:r>
                        <a:rPr kumimoji="0" lang="zh-CN" altLang="en-US" sz="1200" b="0" i="0" u="none" strike="noStrike" cap="none" normalizeH="0" baseline="0" smtClean="0">
                          <a:ln>
                            <a:noFill/>
                          </a:ln>
                          <a:solidFill>
                            <a:schemeClr val="tx1"/>
                          </a:solidFill>
                          <a:effectLst/>
                          <a:latin typeface="Arial" charset="0"/>
                          <a:ea typeface="宋体" pitchFamily="2" charset="-122"/>
                        </a:rPr>
                        <a:t>利用</a:t>
                      </a:r>
                      <a:r>
                        <a:rPr kumimoji="0" lang="zh-CN" altLang="en-US" sz="1200" b="1" i="0" u="none" strike="noStrike" cap="none" normalizeH="0" baseline="0" smtClean="0">
                          <a:ln>
                            <a:noFill/>
                          </a:ln>
                          <a:solidFill>
                            <a:srgbClr val="FF0000"/>
                          </a:solidFill>
                          <a:effectLst/>
                          <a:latin typeface="Arial" charset="0"/>
                          <a:ea typeface="宋体" pitchFamily="2" charset="-122"/>
                        </a:rPr>
                        <a:t>网民互动框</a:t>
                      </a:r>
                      <a:r>
                        <a:rPr kumimoji="0" lang="zh-CN" altLang="en-US" sz="1200" b="0" i="0" u="none" strike="noStrike" cap="none" normalizeH="0" baseline="0" smtClean="0">
                          <a:ln>
                            <a:noFill/>
                          </a:ln>
                          <a:solidFill>
                            <a:schemeClr val="tx1"/>
                          </a:solidFill>
                          <a:effectLst/>
                          <a:latin typeface="Arial" charset="0"/>
                          <a:ea typeface="宋体" pitchFamily="2" charset="-122"/>
                        </a:rPr>
                        <a:t>，制造热点事件</a:t>
                      </a:r>
                    </a:p>
                    <a:p>
                      <a:pPr marL="0" marR="0" lvl="0" indent="0" algn="l" defTabSz="946150" rtl="0" eaLnBrk="1" fontAlgn="base" latinLnBrk="0" hangingPunct="1">
                        <a:lnSpc>
                          <a:spcPct val="100000"/>
                        </a:lnSpc>
                        <a:spcBef>
                          <a:spcPct val="20000"/>
                        </a:spcBef>
                        <a:spcAft>
                          <a:spcPct val="0"/>
                        </a:spcAft>
                        <a:buClrTx/>
                        <a:buSzTx/>
                        <a:buFontTx/>
                        <a:buChar char="•"/>
                        <a:tabLst/>
                      </a:pPr>
                      <a:r>
                        <a:rPr kumimoji="0" lang="zh-CN" altLang="en-US" sz="1200" b="0" i="0" u="none" strike="noStrike" cap="none" normalizeH="0" baseline="0" smtClean="0">
                          <a:ln>
                            <a:noFill/>
                          </a:ln>
                          <a:solidFill>
                            <a:schemeClr val="tx1"/>
                          </a:solidFill>
                          <a:effectLst/>
                          <a:latin typeface="Arial" charset="0"/>
                          <a:ea typeface="宋体" pitchFamily="2" charset="-122"/>
                        </a:rPr>
                        <a:t>利用滚动字幕 ，把品牌节目、新闻、广告及事件发布在客户端上 </a:t>
                      </a:r>
                    </a:p>
                    <a:p>
                      <a:pPr marL="0" marR="0" lvl="0" indent="0" algn="l" defTabSz="946150" rtl="0" eaLnBrk="1" fontAlgn="base" latinLnBrk="0" hangingPunct="1">
                        <a:lnSpc>
                          <a:spcPct val="100000"/>
                        </a:lnSpc>
                        <a:spcBef>
                          <a:spcPct val="20000"/>
                        </a:spcBef>
                        <a:spcAft>
                          <a:spcPct val="0"/>
                        </a:spcAft>
                        <a:buClrTx/>
                        <a:buSzTx/>
                        <a:buFontTx/>
                        <a:buChar char="•"/>
                        <a:tabLst/>
                      </a:pPr>
                      <a:r>
                        <a:rPr kumimoji="0" lang="zh-CN" altLang="en-US" sz="1200" b="0" i="0" u="none" strike="noStrike" cap="none" normalizeH="0" baseline="0" smtClean="0">
                          <a:ln>
                            <a:noFill/>
                          </a:ln>
                          <a:solidFill>
                            <a:schemeClr val="tx1"/>
                          </a:solidFill>
                          <a:effectLst/>
                          <a:latin typeface="Arial" charset="0"/>
                          <a:ea typeface="宋体" pitchFamily="2" charset="-122"/>
                        </a:rPr>
                        <a:t>其他广告形式：视频水印标版、固定框架标版、视频贴片、视频字幕 </a:t>
                      </a:r>
                    </a:p>
                  </a:txBody>
                  <a:tcPr marL="91428" marR="91428"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4615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Arial" charset="0"/>
                          <a:ea typeface="宋体" pitchFamily="2" charset="-122"/>
                        </a:rPr>
                        <a:t>1</a:t>
                      </a:r>
                      <a:r>
                        <a:rPr kumimoji="0" lang="zh-CN" altLang="en-US" sz="1200" b="0" i="0" u="none" strike="noStrike" cap="none" normalizeH="0" baseline="0" dirty="0" smtClean="0">
                          <a:ln>
                            <a:noFill/>
                          </a:ln>
                          <a:solidFill>
                            <a:schemeClr val="tx1"/>
                          </a:solidFill>
                          <a:effectLst/>
                          <a:latin typeface="Arial" charset="0"/>
                          <a:ea typeface="宋体" pitchFamily="2" charset="-122"/>
                        </a:rPr>
                        <a:t>、</a:t>
                      </a:r>
                      <a:r>
                        <a:rPr kumimoji="0" lang="en-US" altLang="zh-CN" sz="1200" b="0" i="0" u="none" strike="noStrike" cap="none" normalizeH="0" baseline="0" dirty="0" err="1" smtClean="0">
                          <a:ln>
                            <a:noFill/>
                          </a:ln>
                          <a:solidFill>
                            <a:schemeClr val="tx1"/>
                          </a:solidFill>
                          <a:effectLst/>
                          <a:latin typeface="Arial" charset="0"/>
                          <a:ea typeface="宋体" pitchFamily="2" charset="-122"/>
                        </a:rPr>
                        <a:t>PPLive</a:t>
                      </a:r>
                      <a:r>
                        <a:rPr kumimoji="0" lang="zh-CN" altLang="en-US" sz="1200" b="0" i="0" u="none" strike="noStrike" cap="none" normalizeH="0" baseline="0" dirty="0" smtClean="0">
                          <a:ln>
                            <a:noFill/>
                          </a:ln>
                          <a:solidFill>
                            <a:schemeClr val="tx1"/>
                          </a:solidFill>
                          <a:effectLst/>
                          <a:latin typeface="Arial" charset="0"/>
                          <a:ea typeface="宋体" pitchFamily="2" charset="-122"/>
                        </a:rPr>
                        <a:t>网络电视 </a:t>
                      </a:r>
                    </a:p>
                    <a:p>
                      <a:pPr marL="0" marR="0" lvl="0" indent="0" algn="l" defTabSz="94615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Arial" charset="0"/>
                          <a:ea typeface="宋体" pitchFamily="2" charset="-122"/>
                        </a:rPr>
                        <a:t>2</a:t>
                      </a:r>
                      <a:r>
                        <a:rPr kumimoji="0" lang="zh-CN" altLang="en-US" sz="1200" b="0" i="0" u="none" strike="noStrike" cap="none" normalizeH="0" baseline="0" dirty="0" smtClean="0">
                          <a:ln>
                            <a:noFill/>
                          </a:ln>
                          <a:solidFill>
                            <a:schemeClr val="tx1"/>
                          </a:solidFill>
                          <a:effectLst/>
                          <a:latin typeface="Arial" charset="0"/>
                          <a:ea typeface="宋体" pitchFamily="2" charset="-122"/>
                        </a:rPr>
                        <a:t>、</a:t>
                      </a:r>
                      <a:r>
                        <a:rPr kumimoji="0" lang="en-US" altLang="zh-CN" sz="1200" b="0" i="0" u="none" strike="noStrike" cap="none" normalizeH="0" baseline="0" dirty="0" smtClean="0">
                          <a:ln>
                            <a:noFill/>
                          </a:ln>
                          <a:solidFill>
                            <a:schemeClr val="tx1"/>
                          </a:solidFill>
                          <a:effectLst/>
                          <a:latin typeface="Arial" charset="0"/>
                          <a:ea typeface="宋体" pitchFamily="2" charset="-122"/>
                        </a:rPr>
                        <a:t>PPS</a:t>
                      </a:r>
                      <a:r>
                        <a:rPr kumimoji="0" lang="zh-CN" altLang="en-US" sz="1200" b="0" i="0" u="none" strike="noStrike" cap="none" normalizeH="0" baseline="0" dirty="0" smtClean="0">
                          <a:ln>
                            <a:noFill/>
                          </a:ln>
                          <a:solidFill>
                            <a:schemeClr val="tx1"/>
                          </a:solidFill>
                          <a:effectLst/>
                          <a:latin typeface="Arial" charset="0"/>
                          <a:ea typeface="宋体" pitchFamily="2" charset="-122"/>
                        </a:rPr>
                        <a:t>网络电视 </a:t>
                      </a:r>
                    </a:p>
                    <a:p>
                      <a:pPr marL="0" marR="0" lvl="0" indent="0" algn="l" defTabSz="94615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Arial" charset="0"/>
                          <a:ea typeface="宋体" pitchFamily="2" charset="-122"/>
                        </a:rPr>
                        <a:t>3</a:t>
                      </a:r>
                      <a:r>
                        <a:rPr kumimoji="0" lang="zh-CN" altLang="en-US" sz="1200" b="0" i="0" u="none" strike="noStrike" cap="none" normalizeH="0" baseline="0" dirty="0" smtClean="0">
                          <a:ln>
                            <a:noFill/>
                          </a:ln>
                          <a:solidFill>
                            <a:schemeClr val="tx1"/>
                          </a:solidFill>
                          <a:effectLst/>
                          <a:latin typeface="Arial" charset="0"/>
                          <a:ea typeface="宋体" pitchFamily="2" charset="-122"/>
                        </a:rPr>
                        <a:t>、沸点网络电视 </a:t>
                      </a:r>
                    </a:p>
                    <a:p>
                      <a:pPr marL="0" marR="0" lvl="0" indent="0" algn="l" defTabSz="94615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Arial" charset="0"/>
                          <a:ea typeface="宋体" pitchFamily="2" charset="-122"/>
                        </a:rPr>
                        <a:t>4</a:t>
                      </a:r>
                      <a:r>
                        <a:rPr kumimoji="0" lang="zh-CN" altLang="en-US" sz="1200" b="0" i="0" u="none" strike="noStrike" cap="none" normalizeH="0" baseline="0" dirty="0" smtClean="0">
                          <a:ln>
                            <a:noFill/>
                          </a:ln>
                          <a:solidFill>
                            <a:schemeClr val="tx1"/>
                          </a:solidFill>
                          <a:effectLst/>
                          <a:latin typeface="Arial" charset="0"/>
                          <a:ea typeface="宋体" pitchFamily="2" charset="-122"/>
                        </a:rPr>
                        <a:t>、中华网视</a:t>
                      </a:r>
                      <a:r>
                        <a:rPr kumimoji="0" lang="en-US" altLang="zh-CN" sz="1200" b="0" i="0" u="none" strike="noStrike" cap="none" normalizeH="0" baseline="0" dirty="0" smtClean="0">
                          <a:ln>
                            <a:noFill/>
                          </a:ln>
                          <a:solidFill>
                            <a:schemeClr val="tx1"/>
                          </a:solidFill>
                          <a:effectLst/>
                          <a:latin typeface="Arial" charset="0"/>
                          <a:ea typeface="宋体" pitchFamily="2" charset="-122"/>
                        </a:rPr>
                        <a:t>CCIPTV </a:t>
                      </a:r>
                    </a:p>
                  </a:txBody>
                  <a:tcPr marL="91428" marR="91428"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76338">
                <a:tc>
                  <a:txBody>
                    <a:bodyPr/>
                    <a:lstStyle/>
                    <a:p>
                      <a:pPr marL="0" marR="0" lvl="0" indent="0" algn="ctr" defTabSz="946150" rtl="0" eaLnBrk="1" fontAlgn="base" latinLnBrk="0" hangingPunct="1">
                        <a:lnSpc>
                          <a:spcPct val="100000"/>
                        </a:lnSpc>
                        <a:spcBef>
                          <a:spcPct val="20000"/>
                        </a:spcBef>
                        <a:spcAft>
                          <a:spcPct val="0"/>
                        </a:spcAft>
                        <a:buClrTx/>
                        <a:buSzTx/>
                        <a:buFontTx/>
                        <a:buNone/>
                        <a:tabLst/>
                      </a:pPr>
                      <a:r>
                        <a:rPr kumimoji="0" lang="zh-CN" altLang="en-US" sz="1400" b="1" i="0" u="none" strike="noStrike" cap="none" normalizeH="0" baseline="0" smtClean="0">
                          <a:ln>
                            <a:noFill/>
                          </a:ln>
                          <a:solidFill>
                            <a:schemeClr val="tx1"/>
                          </a:solidFill>
                          <a:effectLst/>
                          <a:latin typeface="Arial" charset="0"/>
                          <a:ea typeface="宋体" pitchFamily="2" charset="-122"/>
                        </a:rPr>
                        <a:t>手机媒体</a:t>
                      </a:r>
                    </a:p>
                  </a:txBody>
                  <a:tcPr marL="91428" marR="91428" marT="45714" marB="45714"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46150" rtl="0" eaLnBrk="1" fontAlgn="base" latinLnBrk="0" hangingPunct="1">
                        <a:lnSpc>
                          <a:spcPct val="100000"/>
                        </a:lnSpc>
                        <a:spcBef>
                          <a:spcPct val="20000"/>
                        </a:spcBef>
                        <a:spcAft>
                          <a:spcPct val="0"/>
                        </a:spcAft>
                        <a:buClrTx/>
                        <a:buSzTx/>
                        <a:buFontTx/>
                        <a:buChar char="•"/>
                        <a:tabLst/>
                      </a:pPr>
                      <a:r>
                        <a:rPr kumimoji="0" lang="en-US" altLang="zh-CN" sz="1200" b="0" i="0" u="none" strike="noStrike" cap="none" normalizeH="0" baseline="0" smtClean="0">
                          <a:ln>
                            <a:noFill/>
                          </a:ln>
                          <a:solidFill>
                            <a:schemeClr val="tx1"/>
                          </a:solidFill>
                          <a:effectLst/>
                          <a:latin typeface="Arial" charset="0"/>
                          <a:ea typeface="宋体" pitchFamily="2" charset="-122"/>
                        </a:rPr>
                        <a:t>“</a:t>
                      </a:r>
                      <a:r>
                        <a:rPr kumimoji="0" lang="zh-CN" altLang="en-US" sz="1200" b="0" i="0" u="none" strike="noStrike" cap="none" normalizeH="0" baseline="0" smtClean="0">
                          <a:ln>
                            <a:noFill/>
                          </a:ln>
                          <a:solidFill>
                            <a:schemeClr val="tx1"/>
                          </a:solidFill>
                          <a:effectLst/>
                          <a:latin typeface="Arial" charset="0"/>
                          <a:ea typeface="宋体" pitchFamily="2" charset="-122"/>
                        </a:rPr>
                        <a:t>第五媒体”</a:t>
                      </a:r>
                    </a:p>
                    <a:p>
                      <a:pPr marL="0" marR="0" lvl="0" indent="0" algn="l" defTabSz="946150" rtl="0" eaLnBrk="1" fontAlgn="base" latinLnBrk="0" hangingPunct="1">
                        <a:lnSpc>
                          <a:spcPct val="100000"/>
                        </a:lnSpc>
                        <a:spcBef>
                          <a:spcPct val="20000"/>
                        </a:spcBef>
                        <a:spcAft>
                          <a:spcPct val="0"/>
                        </a:spcAft>
                        <a:buClrTx/>
                        <a:buSzTx/>
                        <a:buFontTx/>
                        <a:buChar char="•"/>
                        <a:tabLst/>
                      </a:pPr>
                      <a:r>
                        <a:rPr kumimoji="0" lang="zh-CN" altLang="en-US" sz="1200" b="0" i="0" u="none" strike="noStrike" cap="none" normalizeH="0" baseline="0" smtClean="0">
                          <a:ln>
                            <a:noFill/>
                          </a:ln>
                          <a:solidFill>
                            <a:schemeClr val="tx1"/>
                          </a:solidFill>
                          <a:effectLst/>
                          <a:latin typeface="Arial" charset="0"/>
                          <a:ea typeface="宋体" pitchFamily="2" charset="-122"/>
                        </a:rPr>
                        <a:t>以手机为视听终端、手机上网为平台的个性化信息传播载体 </a:t>
                      </a:r>
                    </a:p>
                    <a:p>
                      <a:pPr marL="0" marR="0" lvl="0" indent="0" algn="l" defTabSz="946150" rtl="0" eaLnBrk="1" fontAlgn="base" latinLnBrk="0" hangingPunct="1">
                        <a:lnSpc>
                          <a:spcPct val="100000"/>
                        </a:lnSpc>
                        <a:spcBef>
                          <a:spcPct val="20000"/>
                        </a:spcBef>
                        <a:spcAft>
                          <a:spcPct val="0"/>
                        </a:spcAft>
                        <a:buClrTx/>
                        <a:buSzTx/>
                        <a:buFontTx/>
                        <a:buChar char="•"/>
                        <a:tabLst/>
                      </a:pPr>
                      <a:r>
                        <a:rPr kumimoji="0" lang="zh-CN" altLang="en-US" sz="1200" b="0" i="0" u="none" strike="noStrike" cap="none" normalizeH="0" baseline="0" smtClean="0">
                          <a:ln>
                            <a:noFill/>
                          </a:ln>
                          <a:solidFill>
                            <a:schemeClr val="tx1"/>
                          </a:solidFill>
                          <a:effectLst/>
                          <a:latin typeface="Arial" charset="0"/>
                          <a:ea typeface="宋体" pitchFamily="2" charset="-122"/>
                        </a:rPr>
                        <a:t>以分众为传播目标，以定向为传播效果，以互动为传播应用的大众传播媒介 </a:t>
                      </a:r>
                    </a:p>
                    <a:p>
                      <a:pPr marL="0" marR="0" lvl="0" indent="0" algn="l" defTabSz="946150" rtl="0" eaLnBrk="1" fontAlgn="base" latinLnBrk="0" hangingPunct="1">
                        <a:lnSpc>
                          <a:spcPct val="100000"/>
                        </a:lnSpc>
                        <a:spcBef>
                          <a:spcPct val="20000"/>
                        </a:spcBef>
                        <a:spcAft>
                          <a:spcPct val="0"/>
                        </a:spcAft>
                        <a:buClrTx/>
                        <a:buSzTx/>
                        <a:buFontTx/>
                        <a:buChar char="•"/>
                        <a:tabLst/>
                      </a:pPr>
                      <a:r>
                        <a:rPr kumimoji="0" lang="zh-CN" altLang="en-US" sz="1200" b="0" i="0" u="none" strike="noStrike" cap="none" normalizeH="0" baseline="0" smtClean="0">
                          <a:ln>
                            <a:noFill/>
                          </a:ln>
                          <a:solidFill>
                            <a:schemeClr val="tx1"/>
                          </a:solidFill>
                          <a:effectLst/>
                          <a:latin typeface="Arial" charset="0"/>
                          <a:ea typeface="宋体" pitchFamily="2" charset="-122"/>
                        </a:rPr>
                        <a:t>受众资源极其丰富</a:t>
                      </a:r>
                    </a:p>
                  </a:txBody>
                  <a:tcPr marL="91428" marR="91428"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46150" rtl="0" eaLnBrk="1" fontAlgn="base" latinLnBrk="0" hangingPunct="1">
                        <a:lnSpc>
                          <a:spcPct val="100000"/>
                        </a:lnSpc>
                        <a:spcBef>
                          <a:spcPct val="20000"/>
                        </a:spcBef>
                        <a:spcAft>
                          <a:spcPct val="0"/>
                        </a:spcAft>
                        <a:buClrTx/>
                        <a:buSzTx/>
                        <a:buFontTx/>
                        <a:buChar char="•"/>
                        <a:tabLst/>
                      </a:pPr>
                      <a:r>
                        <a:rPr kumimoji="0" lang="zh-CN" altLang="en-US" sz="1200" b="0" i="0" u="none" strike="noStrike" cap="none" normalizeH="0" baseline="0" smtClean="0">
                          <a:ln>
                            <a:noFill/>
                          </a:ln>
                          <a:solidFill>
                            <a:schemeClr val="tx1"/>
                          </a:solidFill>
                          <a:effectLst/>
                          <a:latin typeface="Arial" charset="0"/>
                          <a:ea typeface="宋体" pitchFamily="2" charset="-122"/>
                        </a:rPr>
                        <a:t>传播</a:t>
                      </a:r>
                      <a:r>
                        <a:rPr kumimoji="0" lang="zh-CN" altLang="en-US" sz="1200" b="1" i="0" u="none" strike="noStrike" cap="none" normalizeH="0" baseline="0" smtClean="0">
                          <a:ln>
                            <a:noFill/>
                          </a:ln>
                          <a:solidFill>
                            <a:srgbClr val="FF0000"/>
                          </a:solidFill>
                          <a:effectLst/>
                          <a:latin typeface="Arial" charset="0"/>
                          <a:ea typeface="宋体" pitchFamily="2" charset="-122"/>
                        </a:rPr>
                        <a:t>随时随地，保持私密性</a:t>
                      </a:r>
                    </a:p>
                    <a:p>
                      <a:pPr marL="0" marR="0" lvl="0" indent="0" algn="l" defTabSz="946150" rtl="0" eaLnBrk="1" fontAlgn="base" latinLnBrk="0" hangingPunct="1">
                        <a:lnSpc>
                          <a:spcPct val="100000"/>
                        </a:lnSpc>
                        <a:spcBef>
                          <a:spcPct val="20000"/>
                        </a:spcBef>
                        <a:spcAft>
                          <a:spcPct val="0"/>
                        </a:spcAft>
                        <a:buClrTx/>
                        <a:buSzTx/>
                        <a:buFontTx/>
                        <a:buChar char="•"/>
                        <a:tabLst/>
                      </a:pPr>
                      <a:r>
                        <a:rPr kumimoji="0" lang="zh-CN" altLang="en-US" sz="1200" b="0" i="0" u="none" strike="noStrike" cap="none" normalizeH="0" baseline="0" smtClean="0">
                          <a:ln>
                            <a:noFill/>
                          </a:ln>
                          <a:solidFill>
                            <a:schemeClr val="tx1"/>
                          </a:solidFill>
                          <a:effectLst/>
                          <a:latin typeface="Arial" charset="0"/>
                          <a:ea typeface="宋体" pitchFamily="2" charset="-122"/>
                        </a:rPr>
                        <a:t>多媒体传播，</a:t>
                      </a:r>
                      <a:r>
                        <a:rPr kumimoji="0" lang="zh-CN" altLang="en-US" sz="1200" b="1" i="0" u="none" strike="noStrike" cap="none" normalizeH="0" baseline="0" smtClean="0">
                          <a:ln>
                            <a:noFill/>
                          </a:ln>
                          <a:solidFill>
                            <a:srgbClr val="FF0000"/>
                          </a:solidFill>
                          <a:effectLst/>
                          <a:latin typeface="Arial" charset="0"/>
                          <a:ea typeface="宋体" pitchFamily="2" charset="-122"/>
                        </a:rPr>
                        <a:t>整合性媒介大融合</a:t>
                      </a:r>
                    </a:p>
                    <a:p>
                      <a:pPr marL="0" marR="0" lvl="0" indent="0" algn="l" defTabSz="946150" rtl="0" eaLnBrk="1" fontAlgn="base" latinLnBrk="0" hangingPunct="1">
                        <a:lnSpc>
                          <a:spcPct val="100000"/>
                        </a:lnSpc>
                        <a:spcBef>
                          <a:spcPct val="20000"/>
                        </a:spcBef>
                        <a:spcAft>
                          <a:spcPct val="0"/>
                        </a:spcAft>
                        <a:buClrTx/>
                        <a:buSzTx/>
                        <a:buFontTx/>
                        <a:buChar char="•"/>
                        <a:tabLst/>
                      </a:pPr>
                      <a:r>
                        <a:rPr kumimoji="0" lang="zh-CN" altLang="en-US" sz="1200" b="0" i="0" u="none" strike="noStrike" cap="none" normalizeH="0" baseline="0" smtClean="0">
                          <a:ln>
                            <a:noFill/>
                          </a:ln>
                          <a:solidFill>
                            <a:schemeClr val="tx1"/>
                          </a:solidFill>
                          <a:effectLst/>
                          <a:latin typeface="Arial" charset="0"/>
                          <a:ea typeface="宋体" pitchFamily="2" charset="-122"/>
                        </a:rPr>
                        <a:t>从单向传播转向互动传播</a:t>
                      </a:r>
                    </a:p>
                    <a:p>
                      <a:pPr marL="0" marR="0" lvl="0" indent="0" algn="l" defTabSz="946150" rtl="0" eaLnBrk="1" fontAlgn="base" latinLnBrk="0" hangingPunct="1">
                        <a:lnSpc>
                          <a:spcPct val="100000"/>
                        </a:lnSpc>
                        <a:spcBef>
                          <a:spcPct val="20000"/>
                        </a:spcBef>
                        <a:spcAft>
                          <a:spcPct val="0"/>
                        </a:spcAft>
                        <a:buClrTx/>
                        <a:buSzTx/>
                        <a:buFontTx/>
                        <a:buChar char="•"/>
                        <a:tabLst/>
                      </a:pPr>
                      <a:r>
                        <a:rPr kumimoji="0" lang="zh-CN" altLang="en-US" sz="1200" b="1" i="0" u="none" strike="noStrike" cap="none" normalizeH="0" baseline="0" smtClean="0">
                          <a:ln>
                            <a:noFill/>
                          </a:ln>
                          <a:solidFill>
                            <a:srgbClr val="FF0000"/>
                          </a:solidFill>
                          <a:effectLst/>
                          <a:latin typeface="Arial" charset="0"/>
                          <a:ea typeface="宋体" pitchFamily="2" charset="-122"/>
                        </a:rPr>
                        <a:t>同步和异步传播有机统一，传播者和受众高度融合 </a:t>
                      </a:r>
                    </a:p>
                  </a:txBody>
                  <a:tcPr marL="91428" marR="91428"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4615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Arial" charset="0"/>
                          <a:ea typeface="宋体" pitchFamily="2" charset="-122"/>
                        </a:rPr>
                        <a:t>1</a:t>
                      </a:r>
                      <a:r>
                        <a:rPr kumimoji="0" lang="zh-CN" altLang="en-US" sz="1200" b="0" i="0" u="none" strike="noStrike" cap="none" normalizeH="0" baseline="0" smtClean="0">
                          <a:ln>
                            <a:noFill/>
                          </a:ln>
                          <a:solidFill>
                            <a:schemeClr val="tx1"/>
                          </a:solidFill>
                          <a:effectLst/>
                          <a:latin typeface="Arial" charset="0"/>
                          <a:ea typeface="宋体" pitchFamily="2" charset="-122"/>
                        </a:rPr>
                        <a:t>、手机报</a:t>
                      </a:r>
                    </a:p>
                    <a:p>
                      <a:pPr marL="0" marR="0" lvl="0" indent="0" algn="l" defTabSz="94615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Arial" charset="0"/>
                          <a:ea typeface="宋体" pitchFamily="2" charset="-122"/>
                        </a:rPr>
                        <a:t>2</a:t>
                      </a:r>
                      <a:r>
                        <a:rPr kumimoji="0" lang="zh-CN" altLang="en-US" sz="1200" b="0" i="0" u="none" strike="noStrike" cap="none" normalizeH="0" baseline="0" smtClean="0">
                          <a:ln>
                            <a:noFill/>
                          </a:ln>
                          <a:solidFill>
                            <a:schemeClr val="tx1"/>
                          </a:solidFill>
                          <a:effectLst/>
                          <a:latin typeface="Arial" charset="0"/>
                          <a:ea typeface="宋体" pitchFamily="2" charset="-122"/>
                        </a:rPr>
                        <a:t>、手机广播</a:t>
                      </a:r>
                    </a:p>
                    <a:p>
                      <a:pPr marL="0" marR="0" lvl="0" indent="0" algn="l" defTabSz="94615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Arial" charset="0"/>
                          <a:ea typeface="宋体" pitchFamily="2" charset="-122"/>
                        </a:rPr>
                        <a:t>3</a:t>
                      </a:r>
                      <a:r>
                        <a:rPr kumimoji="0" lang="zh-CN" altLang="en-US" sz="1200" b="0" i="0" u="none" strike="noStrike" cap="none" normalizeH="0" baseline="0" smtClean="0">
                          <a:ln>
                            <a:noFill/>
                          </a:ln>
                          <a:solidFill>
                            <a:schemeClr val="tx1"/>
                          </a:solidFill>
                          <a:effectLst/>
                          <a:latin typeface="Arial" charset="0"/>
                          <a:ea typeface="宋体" pitchFamily="2" charset="-122"/>
                        </a:rPr>
                        <a:t>、手机电视</a:t>
                      </a:r>
                    </a:p>
                    <a:p>
                      <a:pPr marL="0" marR="0" lvl="0" indent="0" algn="l" defTabSz="94615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Arial" charset="0"/>
                          <a:ea typeface="宋体" pitchFamily="2" charset="-122"/>
                        </a:rPr>
                        <a:t>4</a:t>
                      </a:r>
                      <a:r>
                        <a:rPr kumimoji="0" lang="zh-CN" altLang="en-US" sz="1200" b="0" i="0" u="none" strike="noStrike" cap="none" normalizeH="0" baseline="0" smtClean="0">
                          <a:ln>
                            <a:noFill/>
                          </a:ln>
                          <a:solidFill>
                            <a:schemeClr val="tx1"/>
                          </a:solidFill>
                          <a:effectLst/>
                          <a:latin typeface="Arial" charset="0"/>
                          <a:ea typeface="宋体" pitchFamily="2" charset="-122"/>
                        </a:rPr>
                        <a:t>、手机</a:t>
                      </a:r>
                      <a:r>
                        <a:rPr kumimoji="0" lang="en-US" altLang="zh-CN" sz="1200" b="0" i="0" u="none" strike="noStrike" cap="none" normalizeH="0" baseline="0" smtClean="0">
                          <a:ln>
                            <a:noFill/>
                          </a:ln>
                          <a:solidFill>
                            <a:schemeClr val="tx1"/>
                          </a:solidFill>
                          <a:effectLst/>
                          <a:latin typeface="Arial" charset="0"/>
                          <a:ea typeface="宋体" pitchFamily="2" charset="-122"/>
                        </a:rPr>
                        <a:t>SNS </a:t>
                      </a:r>
                      <a:r>
                        <a:rPr kumimoji="0" lang="zh-CN" altLang="en-US" sz="1200" b="0" i="0" u="none" strike="noStrike" cap="none" normalizeH="0" baseline="0" smtClean="0">
                          <a:ln>
                            <a:noFill/>
                          </a:ln>
                          <a:solidFill>
                            <a:schemeClr val="tx1"/>
                          </a:solidFill>
                          <a:effectLst/>
                          <a:latin typeface="Arial" charset="0"/>
                          <a:ea typeface="宋体" pitchFamily="2" charset="-122"/>
                        </a:rPr>
                        <a:t>（</a:t>
                      </a:r>
                      <a:r>
                        <a:rPr kumimoji="0" lang="en-US" altLang="zh-CN" sz="1200" b="0" i="0" u="none" strike="noStrike" cap="none" normalizeH="0" baseline="0" smtClean="0">
                          <a:ln>
                            <a:noFill/>
                          </a:ln>
                          <a:solidFill>
                            <a:schemeClr val="tx1"/>
                          </a:solidFill>
                          <a:effectLst/>
                          <a:latin typeface="Arial" charset="0"/>
                          <a:ea typeface="宋体" pitchFamily="2" charset="-122"/>
                        </a:rPr>
                        <a:t>PingCo</a:t>
                      </a:r>
                      <a:r>
                        <a:rPr kumimoji="0" lang="zh-CN" altLang="en-US" sz="1200" b="0" i="0" u="none" strike="noStrike" cap="none" normalizeH="0" baseline="0" smtClean="0">
                          <a:ln>
                            <a:noFill/>
                          </a:ln>
                          <a:solidFill>
                            <a:schemeClr val="tx1"/>
                          </a:solidFill>
                          <a:effectLst/>
                          <a:latin typeface="Arial" charset="0"/>
                          <a:ea typeface="宋体" pitchFamily="2" charset="-122"/>
                        </a:rPr>
                        <a:t>）</a:t>
                      </a:r>
                    </a:p>
                  </a:txBody>
                  <a:tcPr marL="91428" marR="91428"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Box 1"/>
          <p:cNvSpPr txBox="1">
            <a:spLocks noChangeArrowheads="1"/>
          </p:cNvSpPr>
          <p:nvPr/>
        </p:nvSpPr>
        <p:spPr bwMode="auto">
          <a:xfrm>
            <a:off x="0" y="2895600"/>
            <a:ext cx="9144000" cy="1006475"/>
          </a:xfrm>
          <a:prstGeom prst="rect">
            <a:avLst/>
          </a:prstGeom>
          <a:noFill/>
          <a:ln w="9525">
            <a:noFill/>
            <a:miter lim="800000"/>
            <a:headEnd/>
            <a:tailEnd/>
          </a:ln>
        </p:spPr>
        <p:txBody>
          <a:bodyPr>
            <a:spAutoFit/>
          </a:bodyPr>
          <a:lstStyle/>
          <a:p>
            <a:pPr algn="ctr">
              <a:lnSpc>
                <a:spcPct val="150000"/>
              </a:lnSpc>
            </a:pPr>
            <a:r>
              <a:rPr lang="zh-CN" altLang="en-US" sz="4000" b="1">
                <a:latin typeface="黑体" pitchFamily="49" charset="-122"/>
                <a:ea typeface="黑体" pitchFamily="49" charset="-122"/>
              </a:rPr>
              <a:t>新媒体下的营销现状</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6" name="矩形 12"/>
          <p:cNvSpPr>
            <a:spLocks noChangeArrowheads="1"/>
          </p:cNvSpPr>
          <p:nvPr/>
        </p:nvSpPr>
        <p:spPr bwMode="auto">
          <a:xfrm>
            <a:off x="247650" y="1019175"/>
            <a:ext cx="3028950" cy="733425"/>
          </a:xfrm>
          <a:prstGeom prst="rect">
            <a:avLst/>
          </a:prstGeom>
          <a:noFill/>
          <a:ln w="9525">
            <a:noFill/>
            <a:miter lim="800000"/>
            <a:headEnd/>
            <a:tailEnd/>
          </a:ln>
        </p:spPr>
        <p:txBody>
          <a:bodyPr wrap="none">
            <a:spAutoFit/>
          </a:bodyPr>
          <a:lstStyle/>
          <a:p>
            <a:pPr>
              <a:lnSpc>
                <a:spcPct val="150000"/>
              </a:lnSpc>
            </a:pPr>
            <a:r>
              <a:rPr lang="zh-CN" altLang="en-US" sz="2800" b="1">
                <a:latin typeface="华文楷体" pitchFamily="2" charset="-122"/>
                <a:ea typeface="华文楷体" pitchFamily="2" charset="-122"/>
              </a:rPr>
              <a:t>特点一：</a:t>
            </a:r>
            <a:r>
              <a:rPr lang="zh-CN" altLang="en-US" sz="2800" b="1">
                <a:solidFill>
                  <a:srgbClr val="FF0000"/>
                </a:solidFill>
                <a:latin typeface="华文楷体" pitchFamily="2" charset="-122"/>
                <a:ea typeface="华文楷体" pitchFamily="2" charset="-122"/>
              </a:rPr>
              <a:t>泛化传播</a:t>
            </a:r>
          </a:p>
        </p:txBody>
      </p:sp>
      <p:sp>
        <p:nvSpPr>
          <p:cNvPr id="11287" name="矩形 13"/>
          <p:cNvSpPr>
            <a:spLocks noChangeArrowheads="1"/>
          </p:cNvSpPr>
          <p:nvPr/>
        </p:nvSpPr>
        <p:spPr bwMode="auto">
          <a:xfrm>
            <a:off x="2914650" y="2695575"/>
            <a:ext cx="3028950" cy="733425"/>
          </a:xfrm>
          <a:prstGeom prst="rect">
            <a:avLst/>
          </a:prstGeom>
          <a:noFill/>
          <a:ln w="9525">
            <a:noFill/>
            <a:miter lim="800000"/>
            <a:headEnd/>
            <a:tailEnd/>
          </a:ln>
        </p:spPr>
        <p:txBody>
          <a:bodyPr wrap="none">
            <a:spAutoFit/>
          </a:bodyPr>
          <a:lstStyle/>
          <a:p>
            <a:pPr>
              <a:lnSpc>
                <a:spcPct val="150000"/>
              </a:lnSpc>
            </a:pPr>
            <a:r>
              <a:rPr lang="zh-CN" altLang="en-US" sz="2800" b="1">
                <a:latin typeface="华文楷体" pitchFamily="2" charset="-122"/>
                <a:ea typeface="华文楷体" pitchFamily="2" charset="-122"/>
              </a:rPr>
              <a:t>特点二：</a:t>
            </a:r>
            <a:r>
              <a:rPr lang="zh-CN" altLang="en-US" sz="2800" b="1">
                <a:solidFill>
                  <a:srgbClr val="FF0000"/>
                </a:solidFill>
                <a:latin typeface="华文楷体" pitchFamily="2" charset="-122"/>
                <a:ea typeface="华文楷体" pitchFamily="2" charset="-122"/>
              </a:rPr>
              <a:t>标杆传播</a:t>
            </a:r>
          </a:p>
        </p:txBody>
      </p:sp>
      <p:sp>
        <p:nvSpPr>
          <p:cNvPr id="11288" name="矩形 14"/>
          <p:cNvSpPr>
            <a:spLocks noChangeArrowheads="1"/>
          </p:cNvSpPr>
          <p:nvPr/>
        </p:nvSpPr>
        <p:spPr bwMode="auto">
          <a:xfrm>
            <a:off x="5810250" y="4371975"/>
            <a:ext cx="3028950" cy="733425"/>
          </a:xfrm>
          <a:prstGeom prst="rect">
            <a:avLst/>
          </a:prstGeom>
          <a:noFill/>
          <a:ln w="9525">
            <a:noFill/>
            <a:miter lim="800000"/>
            <a:headEnd/>
            <a:tailEnd/>
          </a:ln>
        </p:spPr>
        <p:txBody>
          <a:bodyPr wrap="none">
            <a:spAutoFit/>
          </a:bodyPr>
          <a:lstStyle/>
          <a:p>
            <a:pPr>
              <a:lnSpc>
                <a:spcPct val="150000"/>
              </a:lnSpc>
            </a:pPr>
            <a:r>
              <a:rPr lang="zh-CN" altLang="en-US" sz="2800" b="1">
                <a:latin typeface="华文楷体" pitchFamily="2" charset="-122"/>
                <a:ea typeface="华文楷体" pitchFamily="2" charset="-122"/>
              </a:rPr>
              <a:t>特点三：</a:t>
            </a:r>
            <a:r>
              <a:rPr lang="zh-CN" altLang="en-US" sz="2800" b="1">
                <a:solidFill>
                  <a:srgbClr val="FF0000"/>
                </a:solidFill>
                <a:latin typeface="华文楷体" pitchFamily="2" charset="-122"/>
                <a:ea typeface="华文楷体" pitchFamily="2" charset="-122"/>
              </a:rPr>
              <a:t>散点传播</a:t>
            </a:r>
          </a:p>
        </p:txBody>
      </p:sp>
      <p:pic>
        <p:nvPicPr>
          <p:cNvPr id="11289" name="Picture 10" descr="http://hiphotos.baidu.com/_yunjie/pic/item/62801bca3285bade52664fb8.jpg"/>
          <p:cNvPicPr>
            <a:picLocks noChangeAspect="1" noChangeArrowheads="1"/>
          </p:cNvPicPr>
          <p:nvPr/>
        </p:nvPicPr>
        <p:blipFill>
          <a:blip r:embed="rId2" cstate="email"/>
          <a:srcRect/>
          <a:stretch>
            <a:fillRect/>
          </a:stretch>
        </p:blipFill>
        <p:spPr bwMode="auto">
          <a:xfrm>
            <a:off x="288925" y="1885950"/>
            <a:ext cx="2225675" cy="2533650"/>
          </a:xfrm>
          <a:prstGeom prst="rect">
            <a:avLst/>
          </a:prstGeom>
          <a:noFill/>
          <a:ln w="9525">
            <a:noFill/>
            <a:miter lim="800000"/>
            <a:headEnd/>
            <a:tailEnd/>
          </a:ln>
        </p:spPr>
      </p:pic>
      <p:pic>
        <p:nvPicPr>
          <p:cNvPr id="11290" name="Picture 8" descr="http://shine.766.com/guaiwu/img/72.jpg"/>
          <p:cNvPicPr>
            <a:picLocks noChangeAspect="1" noChangeArrowheads="1"/>
          </p:cNvPicPr>
          <p:nvPr/>
        </p:nvPicPr>
        <p:blipFill>
          <a:blip r:embed="rId3" cstate="email"/>
          <a:srcRect/>
          <a:stretch>
            <a:fillRect/>
          </a:stretch>
        </p:blipFill>
        <p:spPr bwMode="auto">
          <a:xfrm>
            <a:off x="2590800" y="3429000"/>
            <a:ext cx="2743200" cy="3141663"/>
          </a:xfrm>
          <a:prstGeom prst="rect">
            <a:avLst/>
          </a:prstGeom>
          <a:noFill/>
          <a:ln w="9525">
            <a:noFill/>
            <a:miter lim="800000"/>
            <a:headEnd/>
            <a:tailEnd/>
          </a:ln>
        </p:spPr>
      </p:pic>
      <p:pic>
        <p:nvPicPr>
          <p:cNvPr id="11291" name="Picture 14" descr="http://image2.766.com/res/h002/h65/img200903101142380.jpg"/>
          <p:cNvPicPr>
            <a:picLocks noChangeAspect="1" noChangeArrowheads="1"/>
          </p:cNvPicPr>
          <p:nvPr/>
        </p:nvPicPr>
        <p:blipFill>
          <a:blip r:embed="rId4" cstate="email"/>
          <a:srcRect/>
          <a:stretch>
            <a:fillRect/>
          </a:stretch>
        </p:blipFill>
        <p:spPr bwMode="auto">
          <a:xfrm>
            <a:off x="6858000" y="1143000"/>
            <a:ext cx="1952625" cy="292893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286"/>
                                        </p:tgtEl>
                                        <p:attrNameLst>
                                          <p:attrName>style.visibility</p:attrName>
                                        </p:attrNameLst>
                                      </p:cBhvr>
                                      <p:to>
                                        <p:strVal val="visible"/>
                                      </p:to>
                                    </p:set>
                                    <p:anim calcmode="lin" valueType="num">
                                      <p:cBhvr additive="base">
                                        <p:cTn id="7" dur="500" fill="hold"/>
                                        <p:tgtEl>
                                          <p:spTgt spid="11286"/>
                                        </p:tgtEl>
                                        <p:attrNameLst>
                                          <p:attrName>ppt_x</p:attrName>
                                        </p:attrNameLst>
                                      </p:cBhvr>
                                      <p:tavLst>
                                        <p:tav tm="0">
                                          <p:val>
                                            <p:strVal val="#ppt_x"/>
                                          </p:val>
                                        </p:tav>
                                        <p:tav tm="100000">
                                          <p:val>
                                            <p:strVal val="#ppt_x"/>
                                          </p:val>
                                        </p:tav>
                                      </p:tavLst>
                                    </p:anim>
                                    <p:anim calcmode="lin" valueType="num">
                                      <p:cBhvr additive="base">
                                        <p:cTn id="8" dur="500" fill="hold"/>
                                        <p:tgtEl>
                                          <p:spTgt spid="11286"/>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1289"/>
                                        </p:tgtEl>
                                        <p:attrNameLst>
                                          <p:attrName>style.visibility</p:attrName>
                                        </p:attrNameLst>
                                      </p:cBhvr>
                                      <p:to>
                                        <p:strVal val="visible"/>
                                      </p:to>
                                    </p:set>
                                    <p:anim calcmode="lin" valueType="num">
                                      <p:cBhvr additive="base">
                                        <p:cTn id="11" dur="500" fill="hold"/>
                                        <p:tgtEl>
                                          <p:spTgt spid="11289"/>
                                        </p:tgtEl>
                                        <p:attrNameLst>
                                          <p:attrName>ppt_x</p:attrName>
                                        </p:attrNameLst>
                                      </p:cBhvr>
                                      <p:tavLst>
                                        <p:tav tm="0">
                                          <p:val>
                                            <p:strVal val="#ppt_x"/>
                                          </p:val>
                                        </p:tav>
                                        <p:tav tm="100000">
                                          <p:val>
                                            <p:strVal val="#ppt_x"/>
                                          </p:val>
                                        </p:tav>
                                      </p:tavLst>
                                    </p:anim>
                                    <p:anim calcmode="lin" valueType="num">
                                      <p:cBhvr additive="base">
                                        <p:cTn id="12" dur="500" fill="hold"/>
                                        <p:tgtEl>
                                          <p:spTgt spid="11289"/>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1287"/>
                                        </p:tgtEl>
                                        <p:attrNameLst>
                                          <p:attrName>style.visibility</p:attrName>
                                        </p:attrNameLst>
                                      </p:cBhvr>
                                      <p:to>
                                        <p:strVal val="visible"/>
                                      </p:to>
                                    </p:set>
                                    <p:anim calcmode="lin" valueType="num">
                                      <p:cBhvr additive="base">
                                        <p:cTn id="17" dur="500" fill="hold"/>
                                        <p:tgtEl>
                                          <p:spTgt spid="11287"/>
                                        </p:tgtEl>
                                        <p:attrNameLst>
                                          <p:attrName>ppt_x</p:attrName>
                                        </p:attrNameLst>
                                      </p:cBhvr>
                                      <p:tavLst>
                                        <p:tav tm="0">
                                          <p:val>
                                            <p:strVal val="#ppt_x"/>
                                          </p:val>
                                        </p:tav>
                                        <p:tav tm="100000">
                                          <p:val>
                                            <p:strVal val="#ppt_x"/>
                                          </p:val>
                                        </p:tav>
                                      </p:tavLst>
                                    </p:anim>
                                    <p:anim calcmode="lin" valueType="num">
                                      <p:cBhvr additive="base">
                                        <p:cTn id="18" dur="500" fill="hold"/>
                                        <p:tgtEl>
                                          <p:spTgt spid="11287"/>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11290"/>
                                        </p:tgtEl>
                                        <p:attrNameLst>
                                          <p:attrName>style.visibility</p:attrName>
                                        </p:attrNameLst>
                                      </p:cBhvr>
                                      <p:to>
                                        <p:strVal val="visible"/>
                                      </p:to>
                                    </p:set>
                                    <p:anim calcmode="lin" valueType="num">
                                      <p:cBhvr additive="base">
                                        <p:cTn id="21" dur="500" fill="hold"/>
                                        <p:tgtEl>
                                          <p:spTgt spid="11290"/>
                                        </p:tgtEl>
                                        <p:attrNameLst>
                                          <p:attrName>ppt_x</p:attrName>
                                        </p:attrNameLst>
                                      </p:cBhvr>
                                      <p:tavLst>
                                        <p:tav tm="0">
                                          <p:val>
                                            <p:strVal val="#ppt_x"/>
                                          </p:val>
                                        </p:tav>
                                        <p:tav tm="100000">
                                          <p:val>
                                            <p:strVal val="#ppt_x"/>
                                          </p:val>
                                        </p:tav>
                                      </p:tavLst>
                                    </p:anim>
                                    <p:anim calcmode="lin" valueType="num">
                                      <p:cBhvr additive="base">
                                        <p:cTn id="22" dur="500" fill="hold"/>
                                        <p:tgtEl>
                                          <p:spTgt spid="11290"/>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1" fill="hold" nodeType="clickEffect">
                                  <p:stCondLst>
                                    <p:cond delay="0"/>
                                  </p:stCondLst>
                                  <p:childTnLst>
                                    <p:set>
                                      <p:cBhvr>
                                        <p:cTn id="26" dur="1" fill="hold">
                                          <p:stCondLst>
                                            <p:cond delay="0"/>
                                          </p:stCondLst>
                                        </p:cTn>
                                        <p:tgtEl>
                                          <p:spTgt spid="11291"/>
                                        </p:tgtEl>
                                        <p:attrNameLst>
                                          <p:attrName>style.visibility</p:attrName>
                                        </p:attrNameLst>
                                      </p:cBhvr>
                                      <p:to>
                                        <p:strVal val="visible"/>
                                      </p:to>
                                    </p:set>
                                    <p:anim calcmode="lin" valueType="num">
                                      <p:cBhvr additive="base">
                                        <p:cTn id="27" dur="500" fill="hold"/>
                                        <p:tgtEl>
                                          <p:spTgt spid="11291"/>
                                        </p:tgtEl>
                                        <p:attrNameLst>
                                          <p:attrName>ppt_x</p:attrName>
                                        </p:attrNameLst>
                                      </p:cBhvr>
                                      <p:tavLst>
                                        <p:tav tm="0">
                                          <p:val>
                                            <p:strVal val="#ppt_x"/>
                                          </p:val>
                                        </p:tav>
                                        <p:tav tm="100000">
                                          <p:val>
                                            <p:strVal val="#ppt_x"/>
                                          </p:val>
                                        </p:tav>
                                      </p:tavLst>
                                    </p:anim>
                                    <p:anim calcmode="lin" valueType="num">
                                      <p:cBhvr additive="base">
                                        <p:cTn id="28" dur="500" fill="hold"/>
                                        <p:tgtEl>
                                          <p:spTgt spid="11291"/>
                                        </p:tgtEl>
                                        <p:attrNameLst>
                                          <p:attrName>ppt_y</p:attrName>
                                        </p:attrNameLst>
                                      </p:cBhvr>
                                      <p:tavLst>
                                        <p:tav tm="0">
                                          <p:val>
                                            <p:strVal val="0-#ppt_h/2"/>
                                          </p:val>
                                        </p:tav>
                                        <p:tav tm="100000">
                                          <p:val>
                                            <p:strVal val="#ppt_y"/>
                                          </p:val>
                                        </p:tav>
                                      </p:tavLst>
                                    </p:anim>
                                  </p:childTnLst>
                                </p:cTn>
                              </p:par>
                              <p:par>
                                <p:cTn id="29" presetID="2" presetClass="entr" presetSubtype="1" fill="hold" grpId="0" nodeType="withEffect">
                                  <p:stCondLst>
                                    <p:cond delay="0"/>
                                  </p:stCondLst>
                                  <p:childTnLst>
                                    <p:set>
                                      <p:cBhvr>
                                        <p:cTn id="30" dur="1" fill="hold">
                                          <p:stCondLst>
                                            <p:cond delay="0"/>
                                          </p:stCondLst>
                                        </p:cTn>
                                        <p:tgtEl>
                                          <p:spTgt spid="11288"/>
                                        </p:tgtEl>
                                        <p:attrNameLst>
                                          <p:attrName>style.visibility</p:attrName>
                                        </p:attrNameLst>
                                      </p:cBhvr>
                                      <p:to>
                                        <p:strVal val="visible"/>
                                      </p:to>
                                    </p:set>
                                    <p:anim calcmode="lin" valueType="num">
                                      <p:cBhvr additive="base">
                                        <p:cTn id="31" dur="500" fill="hold"/>
                                        <p:tgtEl>
                                          <p:spTgt spid="11288"/>
                                        </p:tgtEl>
                                        <p:attrNameLst>
                                          <p:attrName>ppt_x</p:attrName>
                                        </p:attrNameLst>
                                      </p:cBhvr>
                                      <p:tavLst>
                                        <p:tav tm="0">
                                          <p:val>
                                            <p:strVal val="#ppt_x"/>
                                          </p:val>
                                        </p:tav>
                                        <p:tav tm="100000">
                                          <p:val>
                                            <p:strVal val="#ppt_x"/>
                                          </p:val>
                                        </p:tav>
                                      </p:tavLst>
                                    </p:anim>
                                    <p:anim calcmode="lin" valueType="num">
                                      <p:cBhvr additive="base">
                                        <p:cTn id="32" dur="500" fill="hold"/>
                                        <p:tgtEl>
                                          <p:spTgt spid="1128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86" grpId="0"/>
      <p:bldP spid="11287" grpId="0"/>
      <p:bldP spid="1128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717521" y="957244"/>
            <a:ext cx="7500990" cy="815736"/>
          </a:xfrm>
          <a:prstGeom prst="rect">
            <a:avLst/>
          </a:prstGeom>
          <a:effectLst>
            <a:reflection blurRad="6350" stA="50000" endA="300" endPos="55000" dir="5400000" sy="-100000" algn="bl" rotWithShape="0"/>
          </a:effectLst>
        </p:spPr>
        <p:txBody>
          <a:bodyPr>
            <a:spAutoFit/>
          </a:bodyPr>
          <a:lstStyle/>
          <a:p>
            <a:pPr>
              <a:lnSpc>
                <a:spcPct val="150000"/>
              </a:lnSpc>
              <a:defRPr/>
            </a:pPr>
            <a:r>
              <a:rPr lang="zh-CN" altLang="en-US" sz="3600" b="1" dirty="0">
                <a:solidFill>
                  <a:srgbClr val="C00000"/>
                </a:solidFill>
                <a:latin typeface="黑体" pitchFamily="49" charset="-122"/>
                <a:ea typeface="黑体" pitchFamily="49" charset="-122"/>
              </a:rPr>
              <a:t>泛化传播</a:t>
            </a:r>
            <a:endParaRPr lang="en-US" altLang="zh-CN" sz="3600" b="1" dirty="0">
              <a:solidFill>
                <a:srgbClr val="C00000"/>
              </a:solidFill>
              <a:latin typeface="黑体" pitchFamily="49" charset="-122"/>
              <a:ea typeface="黑体" pitchFamily="49" charset="-122"/>
            </a:endParaRPr>
          </a:p>
        </p:txBody>
      </p:sp>
      <p:sp>
        <p:nvSpPr>
          <p:cNvPr id="12297" name="矩形 4"/>
          <p:cNvSpPr>
            <a:spLocks noChangeArrowheads="1"/>
          </p:cNvSpPr>
          <p:nvPr/>
        </p:nvSpPr>
        <p:spPr bwMode="auto">
          <a:xfrm>
            <a:off x="2743200" y="1752600"/>
            <a:ext cx="4400550" cy="733425"/>
          </a:xfrm>
          <a:prstGeom prst="rect">
            <a:avLst/>
          </a:prstGeom>
          <a:noFill/>
          <a:ln w="9525">
            <a:noFill/>
            <a:miter lim="800000"/>
            <a:headEnd/>
            <a:tailEnd/>
          </a:ln>
        </p:spPr>
        <p:txBody>
          <a:bodyPr wrap="none">
            <a:spAutoFit/>
          </a:bodyPr>
          <a:lstStyle/>
          <a:p>
            <a:pPr>
              <a:lnSpc>
                <a:spcPct val="150000"/>
              </a:lnSpc>
            </a:pPr>
            <a:r>
              <a:rPr lang="en-US" altLang="zh-CN" sz="2800" b="1">
                <a:latin typeface="华文楷体" pitchFamily="2" charset="-122"/>
                <a:ea typeface="华文楷体" pitchFamily="2" charset="-122"/>
              </a:rPr>
              <a:t>——</a:t>
            </a:r>
            <a:r>
              <a:rPr lang="zh-CN" altLang="en-US" sz="2000" b="1">
                <a:latin typeface="华文楷体" pitchFamily="2" charset="-122"/>
                <a:ea typeface="华文楷体" pitchFamily="2" charset="-122"/>
              </a:rPr>
              <a:t>即所谓的</a:t>
            </a:r>
            <a:r>
              <a:rPr lang="zh-CN" altLang="en-US" sz="2800" b="1">
                <a:solidFill>
                  <a:srgbClr val="FF0000"/>
                </a:solidFill>
                <a:latin typeface="华文楷体" pitchFamily="2" charset="-122"/>
                <a:ea typeface="华文楷体" pitchFamily="2" charset="-122"/>
              </a:rPr>
              <a:t>“轰炸式传播”</a:t>
            </a:r>
            <a:endParaRPr lang="en-US" altLang="zh-CN" sz="2800" b="1">
              <a:solidFill>
                <a:srgbClr val="FF0000"/>
              </a:solidFill>
              <a:latin typeface="华文楷体" pitchFamily="2" charset="-122"/>
              <a:ea typeface="华文楷体" pitchFamily="2" charset="-122"/>
            </a:endParaRPr>
          </a:p>
        </p:txBody>
      </p:sp>
      <p:sp>
        <p:nvSpPr>
          <p:cNvPr id="12298" name="矩形 5"/>
          <p:cNvSpPr>
            <a:spLocks noChangeArrowheads="1"/>
          </p:cNvSpPr>
          <p:nvPr/>
        </p:nvSpPr>
        <p:spPr bwMode="auto">
          <a:xfrm>
            <a:off x="1371600" y="2800350"/>
            <a:ext cx="1250950" cy="733425"/>
          </a:xfrm>
          <a:prstGeom prst="rect">
            <a:avLst/>
          </a:prstGeom>
          <a:noFill/>
          <a:ln w="9525">
            <a:noFill/>
            <a:miter lim="800000"/>
            <a:headEnd/>
            <a:tailEnd/>
          </a:ln>
        </p:spPr>
        <p:txBody>
          <a:bodyPr wrap="none">
            <a:spAutoFit/>
          </a:bodyPr>
          <a:lstStyle/>
          <a:p>
            <a:pPr>
              <a:lnSpc>
                <a:spcPct val="150000"/>
              </a:lnSpc>
            </a:pPr>
            <a:r>
              <a:rPr lang="zh-CN" altLang="en-US" sz="2800" b="1">
                <a:latin typeface="华文楷体" pitchFamily="2" charset="-122"/>
                <a:ea typeface="华文楷体" pitchFamily="2" charset="-122"/>
              </a:rPr>
              <a:t>代表：</a:t>
            </a:r>
            <a:endParaRPr lang="en-US" altLang="zh-CN" sz="2800" b="1">
              <a:latin typeface="华文楷体" pitchFamily="2" charset="-122"/>
              <a:ea typeface="华文楷体" pitchFamily="2" charset="-122"/>
            </a:endParaRPr>
          </a:p>
        </p:txBody>
      </p:sp>
      <p:pic>
        <p:nvPicPr>
          <p:cNvPr id="12299" name="Picture 2"/>
          <p:cNvPicPr>
            <a:picLocks noChangeAspect="1" noChangeArrowheads="1"/>
          </p:cNvPicPr>
          <p:nvPr/>
        </p:nvPicPr>
        <p:blipFill>
          <a:blip r:embed="rId2"/>
          <a:srcRect/>
          <a:stretch>
            <a:fillRect/>
          </a:stretch>
        </p:blipFill>
        <p:spPr bwMode="auto">
          <a:xfrm>
            <a:off x="2362200" y="2911475"/>
            <a:ext cx="3886200" cy="850900"/>
          </a:xfrm>
          <a:prstGeom prst="rect">
            <a:avLst/>
          </a:prstGeom>
          <a:noFill/>
          <a:ln w="9525" algn="ctr">
            <a:noFill/>
            <a:miter lim="800000"/>
            <a:headEnd/>
            <a:tailEnd/>
          </a:ln>
        </p:spPr>
      </p:pic>
      <p:sp>
        <p:nvSpPr>
          <p:cNvPr id="12300" name="TextBox 7"/>
          <p:cNvSpPr txBox="1">
            <a:spLocks noChangeArrowheads="1"/>
          </p:cNvSpPr>
          <p:nvPr/>
        </p:nvSpPr>
        <p:spPr bwMode="auto">
          <a:xfrm>
            <a:off x="0" y="4743450"/>
            <a:ext cx="9147175" cy="1098550"/>
          </a:xfrm>
          <a:prstGeom prst="rect">
            <a:avLst/>
          </a:prstGeom>
          <a:noFill/>
          <a:ln w="9525">
            <a:noFill/>
            <a:miter lim="800000"/>
            <a:headEnd/>
            <a:tailEnd/>
          </a:ln>
        </p:spPr>
        <p:txBody>
          <a:bodyPr>
            <a:spAutoFit/>
          </a:bodyPr>
          <a:lstStyle/>
          <a:p>
            <a:pPr algn="ctr">
              <a:lnSpc>
                <a:spcPct val="150000"/>
              </a:lnSpc>
            </a:pPr>
            <a:r>
              <a:rPr lang="zh-CN" altLang="en-US" sz="2200" b="1">
                <a:solidFill>
                  <a:srgbClr val="1658EA"/>
                </a:solidFill>
                <a:latin typeface="华文楷体" pitchFamily="2" charset="-122"/>
                <a:ea typeface="华文楷体" pitchFamily="2" charset="-122"/>
              </a:rPr>
              <a:t>传播特点：</a:t>
            </a:r>
            <a:r>
              <a:rPr lang="zh-CN" altLang="en-US" sz="2200" b="1">
                <a:latin typeface="华文楷体" pitchFamily="2" charset="-122"/>
                <a:ea typeface="华文楷体" pitchFamily="2" charset="-122"/>
              </a:rPr>
              <a:t>采取多媒体混合应用，用媒体铺量，大范围地毯式信息轰炸</a:t>
            </a:r>
            <a:endParaRPr lang="en-US" altLang="zh-CN" sz="2200" b="1">
              <a:latin typeface="华文楷体" pitchFamily="2" charset="-122"/>
              <a:ea typeface="华文楷体" pitchFamily="2" charset="-122"/>
            </a:endParaRPr>
          </a:p>
          <a:p>
            <a:pPr algn="ctr">
              <a:lnSpc>
                <a:spcPct val="150000"/>
              </a:lnSpc>
            </a:pPr>
            <a:r>
              <a:rPr lang="zh-CN" altLang="en-US" sz="2200" b="1">
                <a:solidFill>
                  <a:srgbClr val="1658EA"/>
                </a:solidFill>
                <a:latin typeface="华文楷体" pitchFamily="2" charset="-122"/>
                <a:ea typeface="华文楷体" pitchFamily="2" charset="-122"/>
              </a:rPr>
              <a:t>局限性：</a:t>
            </a:r>
            <a:r>
              <a:rPr lang="zh-CN" altLang="en-US" sz="2000" b="1">
                <a:latin typeface="华文楷体" pitchFamily="2" charset="-122"/>
                <a:ea typeface="华文楷体" pitchFamily="2" charset="-122"/>
              </a:rPr>
              <a:t>资金投入巨大，海量资源消耗，缺乏目标性、策略性指导，以量制胜</a:t>
            </a:r>
          </a:p>
        </p:txBody>
      </p:sp>
      <p:sp>
        <p:nvSpPr>
          <p:cNvPr id="15367" name="TextBox 8"/>
          <p:cNvSpPr txBox="1">
            <a:spLocks noChangeArrowheads="1"/>
          </p:cNvSpPr>
          <p:nvPr/>
        </p:nvSpPr>
        <p:spPr bwMode="auto">
          <a:xfrm>
            <a:off x="2743200" y="1203325"/>
            <a:ext cx="6400800" cy="549275"/>
          </a:xfrm>
          <a:prstGeom prst="rect">
            <a:avLst/>
          </a:prstGeom>
          <a:solidFill>
            <a:srgbClr val="F2F2F2"/>
          </a:solidFill>
          <a:ln w="9525">
            <a:noFill/>
            <a:miter lim="800000"/>
            <a:headEnd/>
            <a:tailEnd/>
          </a:ln>
        </p:spPr>
        <p:txBody>
          <a:bodyPr>
            <a:spAutoFit/>
          </a:bodyPr>
          <a:lstStyle/>
          <a:p>
            <a:pPr>
              <a:lnSpc>
                <a:spcPct val="150000"/>
              </a:lnSpc>
            </a:pPr>
            <a:r>
              <a:rPr lang="zh-CN" altLang="en-US" sz="2000" b="1">
                <a:solidFill>
                  <a:srgbClr val="6B6BCF"/>
                </a:solidFill>
              </a:rPr>
              <a:t>投入是主动式撒网，效果是机会性等待</a:t>
            </a:r>
          </a:p>
        </p:txBody>
      </p:sp>
      <p:sp>
        <p:nvSpPr>
          <p:cNvPr id="12302" name="TextBox 9"/>
          <p:cNvSpPr txBox="1">
            <a:spLocks noChangeArrowheads="1"/>
          </p:cNvSpPr>
          <p:nvPr/>
        </p:nvSpPr>
        <p:spPr bwMode="auto">
          <a:xfrm>
            <a:off x="2508250" y="3609975"/>
            <a:ext cx="4806950" cy="733425"/>
          </a:xfrm>
          <a:prstGeom prst="rect">
            <a:avLst/>
          </a:prstGeom>
          <a:noFill/>
          <a:ln w="9525">
            <a:noFill/>
            <a:miter lim="800000"/>
            <a:headEnd/>
            <a:tailEnd/>
          </a:ln>
        </p:spPr>
        <p:txBody>
          <a:bodyPr wrap="none">
            <a:spAutoFit/>
          </a:bodyPr>
          <a:lstStyle/>
          <a:p>
            <a:pPr>
              <a:lnSpc>
                <a:spcPct val="150000"/>
              </a:lnSpc>
            </a:pPr>
            <a:r>
              <a:rPr lang="zh-CN" altLang="en-US" sz="2800" b="1">
                <a:latin typeface="华文楷体" pitchFamily="2" charset="-122"/>
                <a:ea typeface="华文楷体" pitchFamily="2" charset="-122"/>
              </a:rPr>
              <a:t>百度图片搜索首页大幅广告条</a:t>
            </a:r>
          </a:p>
        </p:txBody>
      </p:sp>
      <p:sp>
        <p:nvSpPr>
          <p:cNvPr id="13" name="云形 12"/>
          <p:cNvSpPr/>
          <p:nvPr/>
        </p:nvSpPr>
        <p:spPr>
          <a:xfrm>
            <a:off x="1717675" y="314325"/>
            <a:ext cx="1785938" cy="928688"/>
          </a:xfrm>
          <a:prstGeom prst="cloud">
            <a:avLst/>
          </a:prstGeom>
        </p:spPr>
        <p:txBody>
          <a:bodyPr anchor="ctr">
            <a:spAutoFit/>
          </a:bodyPr>
          <a:lstStyle/>
          <a:p>
            <a:pPr algn="ctr">
              <a:lnSpc>
                <a:spcPct val="150000"/>
              </a:lnSpc>
              <a:defRPr/>
            </a:pPr>
            <a:endParaRPr lang="zh-TW" altLang="en-US" sz="1900" dirty="0">
              <a:solidFill>
                <a:srgbClr val="000000"/>
              </a:solidFill>
            </a:endParaRPr>
          </a:p>
        </p:txBody>
      </p:sp>
      <p:sp>
        <p:nvSpPr>
          <p:cNvPr id="14" name="云形 13"/>
          <p:cNvSpPr/>
          <p:nvPr/>
        </p:nvSpPr>
        <p:spPr>
          <a:xfrm>
            <a:off x="1646238" y="385763"/>
            <a:ext cx="571500" cy="857250"/>
          </a:xfrm>
          <a:prstGeom prst="cloud">
            <a:avLst/>
          </a:prstGeom>
        </p:spPr>
        <p:txBody>
          <a:bodyPr anchor="ctr">
            <a:spAutoFit/>
          </a:bodyPr>
          <a:lstStyle/>
          <a:p>
            <a:pPr algn="ctr">
              <a:lnSpc>
                <a:spcPct val="150000"/>
              </a:lnSpc>
              <a:defRPr/>
            </a:pPr>
            <a:endParaRPr lang="zh-TW" altLang="en-US" sz="1900" dirty="0">
              <a:solidFill>
                <a:srgbClr val="000000"/>
              </a:solidFill>
            </a:endParaRPr>
          </a:p>
        </p:txBody>
      </p:sp>
      <p:sp>
        <p:nvSpPr>
          <p:cNvPr id="15" name="云形 14"/>
          <p:cNvSpPr/>
          <p:nvPr/>
        </p:nvSpPr>
        <p:spPr>
          <a:xfrm>
            <a:off x="1289050" y="314325"/>
            <a:ext cx="2214563" cy="1357313"/>
          </a:xfrm>
          <a:prstGeom prst="cloud">
            <a:avLst/>
          </a:prstGeom>
        </p:spPr>
        <p:txBody>
          <a:bodyPr anchor="ctr">
            <a:spAutoFit/>
          </a:bodyPr>
          <a:lstStyle/>
          <a:p>
            <a:pPr algn="ctr">
              <a:lnSpc>
                <a:spcPct val="150000"/>
              </a:lnSpc>
              <a:defRPr/>
            </a:pPr>
            <a:endParaRPr lang="zh-TW" altLang="en-US" sz="1900" dirty="0">
              <a:solidFill>
                <a:srgbClr val="0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297"/>
                                        </p:tgtEl>
                                        <p:attrNameLst>
                                          <p:attrName>style.visibility</p:attrName>
                                        </p:attrNameLst>
                                      </p:cBhvr>
                                      <p:to>
                                        <p:strVal val="visible"/>
                                      </p:to>
                                    </p:set>
                                    <p:animEffect transition="in" filter="fade">
                                      <p:cBhvr>
                                        <p:cTn id="7" dur="1000"/>
                                        <p:tgtEl>
                                          <p:spTgt spid="12297"/>
                                        </p:tgtEl>
                                      </p:cBhvr>
                                    </p:animEffect>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12298"/>
                                        </p:tgtEl>
                                        <p:attrNameLst>
                                          <p:attrName>style.visibility</p:attrName>
                                        </p:attrNameLst>
                                      </p:cBhvr>
                                      <p:to>
                                        <p:strVal val="visible"/>
                                      </p:to>
                                    </p:set>
                                    <p:anim to="" calcmode="lin" valueType="num">
                                      <p:cBhvr>
                                        <p:cTn id="12" dur="1" fill="hold"/>
                                        <p:tgtEl>
                                          <p:spTgt spid="12298"/>
                                        </p:tgtEl>
                                        <p:attrNameLst>
                                          <p:attrName/>
                                        </p:attrNameLst>
                                      </p:cBhvr>
                                    </p:anim>
                                  </p:childTnLst>
                                </p:cTn>
                              </p:par>
                              <p:par>
                                <p:cTn id="13" presetID="24" presetClass="entr" presetSubtype="0" fill="hold" nodeType="withEffect">
                                  <p:stCondLst>
                                    <p:cond delay="0"/>
                                  </p:stCondLst>
                                  <p:childTnLst>
                                    <p:set>
                                      <p:cBhvr>
                                        <p:cTn id="14" dur="1" fill="hold">
                                          <p:stCondLst>
                                            <p:cond delay="0"/>
                                          </p:stCondLst>
                                        </p:cTn>
                                        <p:tgtEl>
                                          <p:spTgt spid="12299"/>
                                        </p:tgtEl>
                                        <p:attrNameLst>
                                          <p:attrName>style.visibility</p:attrName>
                                        </p:attrNameLst>
                                      </p:cBhvr>
                                      <p:to>
                                        <p:strVal val="visible"/>
                                      </p:to>
                                    </p:set>
                                    <p:anim to="" calcmode="lin" valueType="num">
                                      <p:cBhvr>
                                        <p:cTn id="15" dur="1" fill="hold"/>
                                        <p:tgtEl>
                                          <p:spTgt spid="12299"/>
                                        </p:tgtEl>
                                        <p:attrNameLst>
                                          <p:attrName/>
                                        </p:attrNameLst>
                                      </p:cBhvr>
                                    </p:anim>
                                  </p:childTnLst>
                                </p:cTn>
                              </p:par>
                              <p:par>
                                <p:cTn id="16" presetID="24" presetClass="entr" presetSubtype="0" fill="hold" grpId="0" nodeType="withEffect">
                                  <p:stCondLst>
                                    <p:cond delay="0"/>
                                  </p:stCondLst>
                                  <p:childTnLst>
                                    <p:set>
                                      <p:cBhvr>
                                        <p:cTn id="17" dur="1" fill="hold">
                                          <p:stCondLst>
                                            <p:cond delay="0"/>
                                          </p:stCondLst>
                                        </p:cTn>
                                        <p:tgtEl>
                                          <p:spTgt spid="12300"/>
                                        </p:tgtEl>
                                        <p:attrNameLst>
                                          <p:attrName>style.visibility</p:attrName>
                                        </p:attrNameLst>
                                      </p:cBhvr>
                                      <p:to>
                                        <p:strVal val="visible"/>
                                      </p:to>
                                    </p:set>
                                    <p:anim to="" calcmode="lin" valueType="num">
                                      <p:cBhvr>
                                        <p:cTn id="18" dur="1" fill="hold"/>
                                        <p:tgtEl>
                                          <p:spTgt spid="12300"/>
                                        </p:tgtEl>
                                        <p:attrNameLst>
                                          <p:attrName/>
                                        </p:attrNameLst>
                                      </p:cBhvr>
                                    </p:anim>
                                  </p:childTnLst>
                                </p:cTn>
                              </p:par>
                              <p:par>
                                <p:cTn id="19" presetID="24" presetClass="entr" presetSubtype="0" fill="hold" grpId="0" nodeType="withEffect">
                                  <p:stCondLst>
                                    <p:cond delay="0"/>
                                  </p:stCondLst>
                                  <p:childTnLst>
                                    <p:set>
                                      <p:cBhvr>
                                        <p:cTn id="20" dur="1" fill="hold">
                                          <p:stCondLst>
                                            <p:cond delay="0"/>
                                          </p:stCondLst>
                                        </p:cTn>
                                        <p:tgtEl>
                                          <p:spTgt spid="12302"/>
                                        </p:tgtEl>
                                        <p:attrNameLst>
                                          <p:attrName>style.visibility</p:attrName>
                                        </p:attrNameLst>
                                      </p:cBhvr>
                                      <p:to>
                                        <p:strVal val="visible"/>
                                      </p:to>
                                    </p:set>
                                    <p:anim to="" calcmode="lin" valueType="num">
                                      <p:cBhvr>
                                        <p:cTn id="21" dur="1" fill="hold"/>
                                        <p:tgtEl>
                                          <p:spTgt spid="12302"/>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7" grpId="0"/>
      <p:bldP spid="12298" grpId="0"/>
      <p:bldP spid="12300" grpId="0"/>
      <p:bldP spid="12302" grpId="0"/>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TotalTime>
  <Words>1675</Words>
  <Application>Microsoft Office PowerPoint</Application>
  <PresentationFormat>全屏显示(4:3)</PresentationFormat>
  <Paragraphs>397</Paragraphs>
  <Slides>30</Slides>
  <Notes>0</Notes>
  <HiddenSlides>0</HiddenSlides>
  <MMClips>2</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30</vt:i4>
      </vt:variant>
    </vt:vector>
  </HeadingPairs>
  <TitlesOfParts>
    <vt:vector size="32" baseType="lpstr">
      <vt:lpstr>Office 主题</vt:lpstr>
      <vt:lpstr>Clip</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lpstr>幻灯片 18</vt:lpstr>
      <vt:lpstr>幻灯片 19</vt:lpstr>
      <vt:lpstr>幻灯片 20</vt:lpstr>
      <vt:lpstr>幻灯片 21</vt:lpstr>
      <vt:lpstr>幻灯片 22</vt:lpstr>
      <vt:lpstr>幻灯片 23</vt:lpstr>
      <vt:lpstr>幻灯片 24</vt:lpstr>
      <vt:lpstr>幻灯片 25</vt:lpstr>
      <vt:lpstr>幻灯片 26</vt:lpstr>
      <vt:lpstr>幻灯片 27</vt:lpstr>
      <vt:lpstr>幻灯片 28</vt:lpstr>
      <vt:lpstr>幻灯片 29</vt:lpstr>
      <vt:lpstr>幻灯片 30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演讲题目： 新媒体下的”整合营销”</dc:title>
  <dc:creator>TOSHIBA</dc:creator>
  <cp:lastModifiedBy>Sky123.Org</cp:lastModifiedBy>
  <cp:revision>13</cp:revision>
  <dcterms:created xsi:type="dcterms:W3CDTF">2010-06-30T21:11:13Z</dcterms:created>
  <dcterms:modified xsi:type="dcterms:W3CDTF">2015-05-17T01:14:35Z</dcterms:modified>
</cp:coreProperties>
</file>